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77" r:id="rId2"/>
    <p:sldId id="288" r:id="rId3"/>
    <p:sldId id="300" r:id="rId4"/>
    <p:sldId id="299" r:id="rId5"/>
    <p:sldId id="279" r:id="rId6"/>
    <p:sldId id="304" r:id="rId7"/>
    <p:sldId id="311"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86" r:id="rId28"/>
    <p:sldId id="280" r:id="rId29"/>
    <p:sldId id="282" r:id="rId30"/>
    <p:sldId id="283" r:id="rId31"/>
    <p:sldId id="285" r:id="rId32"/>
    <p:sldId id="310" r:id="rId33"/>
    <p:sldId id="308" r:id="rId34"/>
    <p:sldId id="309" r:id="rId35"/>
    <p:sldId id="312" r:id="rId36"/>
    <p:sldId id="289" r:id="rId37"/>
    <p:sldId id="290" r:id="rId38"/>
    <p:sldId id="291" r:id="rId39"/>
    <p:sldId id="292" r:id="rId40"/>
    <p:sldId id="293" r:id="rId41"/>
    <p:sldId id="294" r:id="rId42"/>
    <p:sldId id="301" r:id="rId43"/>
    <p:sldId id="302" r:id="rId44"/>
    <p:sldId id="303" r:id="rId45"/>
    <p:sldId id="305" r:id="rId46"/>
    <p:sldId id="306" r:id="rId47"/>
    <p:sldId id="307" r:id="rId48"/>
    <p:sldId id="278"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7" d="100"/>
          <a:sy n="87" d="100"/>
        </p:scale>
        <p:origin x="-65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DCC178E2-36D5-4B3B-9231-D3D94504736C}" type="datetimeFigureOut">
              <a:rPr lang="en-US" smtClean="0"/>
              <a:t>9/15/2011</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FEBEB0A-9E3D-4B14-9782-E2AE3DA60D96}"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CC178E2-36D5-4B3B-9231-D3D94504736C}" type="datetimeFigureOut">
              <a:rPr lang="en-US" smtClean="0"/>
              <a:t>9/15/2011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B3EFDF7-47B0-431C-8DDF-BF8FBD6F90A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CC178E2-36D5-4B3B-9231-D3D94504736C}" type="datetimeFigureOut">
              <a:rPr lang="en-US" smtClean="0"/>
              <a:t>9/15/2011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B3EFDF7-47B0-431C-8DDF-BF8FBD6F90A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CC178E2-36D5-4B3B-9231-D3D94504736C}" type="datetimeFigureOut">
              <a:rPr lang="en-US" smtClean="0"/>
              <a:t>9/15/2011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B3EFDF7-47B0-431C-8DDF-BF8FBD6F90A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DCC178E2-36D5-4B3B-9231-D3D94504736C}" type="datetimeFigureOut">
              <a:rPr lang="en-US" smtClean="0"/>
              <a:t>9/15/2011</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AB3EFDF7-47B0-431C-8DDF-BF8FBD6F90A3}"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CC178E2-36D5-4B3B-9231-D3D94504736C}" type="datetimeFigureOut">
              <a:rPr lang="en-US" smtClean="0"/>
              <a:t>9/15/2011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AB3EFDF7-47B0-431C-8DDF-BF8FBD6F90A3}"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CC178E2-36D5-4B3B-9231-D3D94504736C}" type="datetimeFigureOut">
              <a:rPr lang="en-US" smtClean="0"/>
              <a:t>9/15/2011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AB3EFDF7-47B0-431C-8DDF-BF8FBD6F90A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DCC178E2-36D5-4B3B-9231-D3D94504736C}" type="datetimeFigureOut">
              <a:rPr lang="en-US" smtClean="0"/>
              <a:t>9/15/2011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AB3EFDF7-47B0-431C-8DDF-BF8FBD6F90A3}"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DCC178E2-36D5-4B3B-9231-D3D94504736C}" type="datetimeFigureOut">
              <a:rPr lang="en-US" smtClean="0"/>
              <a:t>9/15/2011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AB3EFDF7-47B0-431C-8DDF-BF8FBD6F90A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DCC178E2-36D5-4B3B-9231-D3D94504736C}" type="datetimeFigureOut">
              <a:rPr lang="en-US" smtClean="0"/>
              <a:t>9/15/2011</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AB3EFDF7-47B0-431C-8DDF-BF8FBD6F90A3}"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DCC178E2-36D5-4B3B-9231-D3D94504736C}" type="datetimeFigureOut">
              <a:rPr lang="en-US" smtClean="0"/>
              <a:t>9/15/2011</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AB3EFDF7-47B0-431C-8DDF-BF8FBD6F90A3}"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DCC178E2-36D5-4B3B-9231-D3D94504736C}" type="datetimeFigureOut">
              <a:rPr lang="en-US" smtClean="0"/>
              <a:t>9/15/2011</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AB3EFDF7-47B0-431C-8DDF-BF8FBD6F90A3}" type="slidenum">
              <a:rPr lang="en-US" smtClean="0"/>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pic>
        <p:nvPicPr>
          <p:cNvPr id="4"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4800" y="6096000"/>
            <a:ext cx="866775" cy="536484"/>
          </a:xfrm>
          <a:prstGeom prst="rect">
            <a:avLst/>
          </a:prstGeom>
        </p:spPr>
      </p:pic>
    </p:spTree>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Presentation on 3G Data Card - TSEC</a:t>
            </a:r>
            <a:endParaRPr lang="en-US" dirty="0"/>
          </a:p>
        </p:txBody>
      </p:sp>
      <p:sp>
        <p:nvSpPr>
          <p:cNvPr id="3" name="Subtitle 2"/>
          <p:cNvSpPr>
            <a:spLocks noGrp="1"/>
          </p:cNvSpPr>
          <p:nvPr>
            <p:ph type="subTitle" idx="1"/>
          </p:nvPr>
        </p:nvSpPr>
        <p:spPr/>
        <p:txBody>
          <a:bodyPr>
            <a:normAutofit/>
          </a:bodyPr>
          <a:lstStyle/>
          <a:p>
            <a:r>
              <a:rPr lang="en-US" dirty="0" smtClean="0"/>
              <a:t>Model No. LW272 for 3.6 Mbps </a:t>
            </a:r>
            <a:r>
              <a:rPr lang="en-US" dirty="0"/>
              <a:t>&amp;</a:t>
            </a:r>
            <a:r>
              <a:rPr lang="en-US" dirty="0" smtClean="0"/>
              <a:t> LW273 for 7.2 Mbps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4150" y="4343400"/>
            <a:ext cx="3426650" cy="2120900"/>
          </a:xfrm>
          <a:prstGeom prst="rect">
            <a:avLst/>
          </a:prstGeom>
        </p:spPr>
      </p:pic>
    </p:spTree>
    <p:extLst>
      <p:ext uri="{BB962C8B-B14F-4D97-AF65-F5344CB8AC3E}">
        <p14:creationId xmlns:p14="http://schemas.microsoft.com/office/powerpoint/2010/main" val="8823932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37" t="6089" r="27195" b="39106"/>
          <a:stretch/>
        </p:blipFill>
        <p:spPr bwMode="auto">
          <a:xfrm>
            <a:off x="635000" y="1632466"/>
            <a:ext cx="6223000" cy="4267200"/>
          </a:xfrm>
          <a:prstGeom prst="round2DiagRect">
            <a:avLst>
              <a:gd name="adj1" fmla="val 16667"/>
              <a:gd name="adj2" fmla="val 0"/>
            </a:avLst>
          </a:prstGeom>
          <a:ln w="38100">
            <a:solidFill>
              <a:schemeClr val="bg2">
                <a:lumMod val="20000"/>
                <a:lumOff val="8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304800"/>
            <a:ext cx="8229600" cy="1143000"/>
          </a:xfrm>
        </p:spPr>
        <p:txBody>
          <a:bodyPr>
            <a:normAutofit/>
          </a:bodyPr>
          <a:lstStyle/>
          <a:p>
            <a:pPr algn="l"/>
            <a:r>
              <a:rPr lang="en-US" sz="3200" dirty="0"/>
              <a:t>Support for SMS Functionality – Making Outgoing SMS</a:t>
            </a:r>
          </a:p>
        </p:txBody>
      </p:sp>
    </p:spTree>
    <p:extLst>
      <p:ext uri="{BB962C8B-B14F-4D97-AF65-F5344CB8AC3E}">
        <p14:creationId xmlns:p14="http://schemas.microsoft.com/office/powerpoint/2010/main" val="12943507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12" t="20095" r="2193" b="10953"/>
          <a:stretch/>
        </p:blipFill>
        <p:spPr bwMode="auto">
          <a:xfrm>
            <a:off x="609600" y="1752600"/>
            <a:ext cx="7939112" cy="3962400"/>
          </a:xfrm>
          <a:prstGeom prst="round2DiagRect">
            <a:avLst>
              <a:gd name="adj1" fmla="val 16667"/>
              <a:gd name="adj2" fmla="val 0"/>
            </a:avLst>
          </a:prstGeom>
          <a:ln w="38100" cap="sq">
            <a:solidFill>
              <a:schemeClr val="bg2">
                <a:lumMod val="20000"/>
                <a:lumOff val="80000"/>
              </a:schemeClr>
            </a:solidFill>
            <a:miter lim="800000"/>
          </a:ln>
          <a:effectLst>
            <a:outerShdw blurRad="254000" algn="tl" rotWithShape="0">
              <a:srgbClr val="000000">
                <a:alpha val="43000"/>
              </a:srgbClr>
            </a:outerShdw>
          </a:effectLst>
          <a:extLst/>
        </p:spPr>
      </p:pic>
      <p:sp>
        <p:nvSpPr>
          <p:cNvPr id="5" name="Title 1"/>
          <p:cNvSpPr>
            <a:spLocks noGrp="1"/>
          </p:cNvSpPr>
          <p:nvPr>
            <p:ph type="title"/>
          </p:nvPr>
        </p:nvSpPr>
        <p:spPr>
          <a:xfrm>
            <a:off x="457200" y="304800"/>
            <a:ext cx="8229600" cy="1143000"/>
          </a:xfrm>
        </p:spPr>
        <p:txBody>
          <a:bodyPr>
            <a:normAutofit/>
          </a:bodyPr>
          <a:lstStyle/>
          <a:p>
            <a:pPr lvl="0" algn="l"/>
            <a:r>
              <a:rPr lang="en-US" sz="3200" dirty="0"/>
              <a:t>Support for Data Functionality – Browsing Internet</a:t>
            </a:r>
          </a:p>
        </p:txBody>
      </p:sp>
    </p:spTree>
    <p:extLst>
      <p:ext uri="{BB962C8B-B14F-4D97-AF65-F5344CB8AC3E}">
        <p14:creationId xmlns:p14="http://schemas.microsoft.com/office/powerpoint/2010/main" val="16996404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247" t="12476" r="23595" b="33429"/>
          <a:stretch/>
        </p:blipFill>
        <p:spPr bwMode="auto">
          <a:xfrm>
            <a:off x="584198" y="1676400"/>
            <a:ext cx="5892802" cy="3965773"/>
          </a:xfrm>
          <a:prstGeom prst="round2DiagRect">
            <a:avLst>
              <a:gd name="adj1" fmla="val 16667"/>
              <a:gd name="adj2" fmla="val 0"/>
            </a:avLst>
          </a:prstGeom>
          <a:ln w="38100">
            <a:solidFill>
              <a:schemeClr val="bg2">
                <a:lumMod val="20000"/>
                <a:lumOff val="8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304800"/>
            <a:ext cx="8229600" cy="1143000"/>
          </a:xfrm>
        </p:spPr>
        <p:txBody>
          <a:bodyPr>
            <a:normAutofit/>
          </a:bodyPr>
          <a:lstStyle/>
          <a:p>
            <a:pPr algn="l"/>
            <a:r>
              <a:rPr lang="en-US" sz="3200" dirty="0"/>
              <a:t>Support of security </a:t>
            </a:r>
            <a:r>
              <a:rPr lang="en-US" sz="3200" dirty="0" smtClean="0"/>
              <a:t>features</a:t>
            </a:r>
            <a:endParaRPr lang="en-US" sz="3200" dirty="0"/>
          </a:p>
        </p:txBody>
      </p:sp>
    </p:spTree>
    <p:extLst>
      <p:ext uri="{BB962C8B-B14F-4D97-AF65-F5344CB8AC3E}">
        <p14:creationId xmlns:p14="http://schemas.microsoft.com/office/powerpoint/2010/main" val="14985201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6377524" cy="4267200"/>
          </a:xfrm>
          <a:prstGeom prst="round2DiagRect">
            <a:avLst>
              <a:gd name="adj1" fmla="val 16667"/>
              <a:gd name="adj2" fmla="val 0"/>
            </a:avLst>
          </a:prstGeom>
          <a:ln w="38100">
            <a:solidFill>
              <a:schemeClr val="bg2">
                <a:lumMod val="20000"/>
                <a:lumOff val="8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304800"/>
            <a:ext cx="8229600" cy="1143000"/>
          </a:xfrm>
        </p:spPr>
        <p:txBody>
          <a:bodyPr>
            <a:normAutofit/>
          </a:bodyPr>
          <a:lstStyle/>
          <a:p>
            <a:pPr algn="l"/>
            <a:r>
              <a:rPr lang="en-US" sz="3200" dirty="0"/>
              <a:t>Working in Roaming Partner’s Network (MTNL Delhi) </a:t>
            </a:r>
          </a:p>
        </p:txBody>
      </p:sp>
    </p:spTree>
    <p:extLst>
      <p:ext uri="{BB962C8B-B14F-4D97-AF65-F5344CB8AC3E}">
        <p14:creationId xmlns:p14="http://schemas.microsoft.com/office/powerpoint/2010/main" val="7750249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7"/>
          <p:cNvPicPr>
            <a:picLocks noChangeAspect="1" noChangeArrowheads="1"/>
          </p:cNvPicPr>
          <p:nvPr/>
        </p:nvPicPr>
        <p:blipFill rotWithShape="1">
          <a:blip r:embed="rId2">
            <a:extLst>
              <a:ext uri="{28A0092B-C50C-407E-A947-70E740481C1C}">
                <a14:useLocalDpi xmlns:a14="http://schemas.microsoft.com/office/drawing/2010/main" val="0"/>
              </a:ext>
            </a:extLst>
          </a:blip>
          <a:srcRect l="40357" t="24603" r="15720" b="19841"/>
          <a:stretch/>
        </p:blipFill>
        <p:spPr bwMode="auto">
          <a:xfrm>
            <a:off x="609600" y="1676400"/>
            <a:ext cx="6400800" cy="4191001"/>
          </a:xfrm>
          <a:prstGeom prst="round2DiagRect">
            <a:avLst>
              <a:gd name="adj1" fmla="val 16667"/>
              <a:gd name="adj2" fmla="val 0"/>
            </a:avLst>
          </a:prstGeom>
          <a:ln w="38100">
            <a:solidFill>
              <a:schemeClr val="bg2">
                <a:lumMod val="20000"/>
                <a:lumOff val="8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304800"/>
            <a:ext cx="8229600" cy="1143000"/>
          </a:xfrm>
        </p:spPr>
        <p:txBody>
          <a:bodyPr>
            <a:normAutofit/>
          </a:bodyPr>
          <a:lstStyle/>
          <a:p>
            <a:pPr algn="l"/>
            <a:r>
              <a:rPr lang="en-US" sz="3200" dirty="0"/>
              <a:t>Support of Cell Broadcast Service (CBS)</a:t>
            </a:r>
          </a:p>
        </p:txBody>
      </p:sp>
    </p:spTree>
    <p:extLst>
      <p:ext uri="{BB962C8B-B14F-4D97-AF65-F5344CB8AC3E}">
        <p14:creationId xmlns:p14="http://schemas.microsoft.com/office/powerpoint/2010/main" val="2738660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SSD Submit Button"/>
          <p:cNvPicPr>
            <a:picLocks noChangeAspect="1" noChangeArrowheads="1"/>
          </p:cNvPicPr>
          <p:nvPr/>
        </p:nvPicPr>
        <p:blipFill rotWithShape="1">
          <a:blip r:embed="rId2">
            <a:extLst>
              <a:ext uri="{28A0092B-C50C-407E-A947-70E740481C1C}">
                <a14:useLocalDpi xmlns:a14="http://schemas.microsoft.com/office/drawing/2010/main" val="0"/>
              </a:ext>
            </a:extLst>
          </a:blip>
          <a:srcRect b="2339"/>
          <a:stretch/>
        </p:blipFill>
        <p:spPr bwMode="auto">
          <a:xfrm>
            <a:off x="609600" y="1600200"/>
            <a:ext cx="6858000" cy="4241800"/>
          </a:xfrm>
          <a:prstGeom prst="round2DiagRect">
            <a:avLst>
              <a:gd name="adj1" fmla="val 16667"/>
              <a:gd name="adj2" fmla="val 0"/>
            </a:avLst>
          </a:prstGeom>
          <a:ln w="38100">
            <a:solidFill>
              <a:schemeClr val="bg2">
                <a:lumMod val="20000"/>
                <a:lumOff val="8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304800"/>
            <a:ext cx="8229600" cy="1143000"/>
          </a:xfrm>
        </p:spPr>
        <p:txBody>
          <a:bodyPr>
            <a:normAutofit/>
          </a:bodyPr>
          <a:lstStyle/>
          <a:p>
            <a:pPr algn="l"/>
            <a:r>
              <a:rPr lang="en-US" sz="3200" dirty="0"/>
              <a:t>Support of USSD Services: *123# Function </a:t>
            </a:r>
          </a:p>
        </p:txBody>
      </p:sp>
    </p:spTree>
    <p:extLst>
      <p:ext uri="{BB962C8B-B14F-4D97-AF65-F5344CB8AC3E}">
        <p14:creationId xmlns:p14="http://schemas.microsoft.com/office/powerpoint/2010/main" val="2617462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609600" y="1600200"/>
            <a:ext cx="7125003" cy="4419600"/>
          </a:xfrm>
          <a:prstGeom prst="round2DiagRect">
            <a:avLst>
              <a:gd name="adj1" fmla="val 16667"/>
              <a:gd name="adj2" fmla="val 0"/>
            </a:avLst>
          </a:prstGeom>
          <a:ln w="38100" cap="sq">
            <a:solidFill>
              <a:schemeClr val="bg2">
                <a:lumMod val="20000"/>
                <a:lumOff val="80000"/>
              </a:schemeClr>
            </a:solidFill>
            <a:miter lim="800000"/>
          </a:ln>
          <a:effectLst>
            <a:outerShdw blurRad="254000" algn="tl" rotWithShape="0">
              <a:srgbClr val="000000">
                <a:alpha val="43000"/>
              </a:srgbClr>
            </a:outerShdw>
          </a:effectLst>
        </p:spPr>
      </p:pic>
      <p:sp>
        <p:nvSpPr>
          <p:cNvPr id="6" name="Title 1"/>
          <p:cNvSpPr>
            <a:spLocks noGrp="1"/>
          </p:cNvSpPr>
          <p:nvPr>
            <p:ph type="title"/>
          </p:nvPr>
        </p:nvSpPr>
        <p:spPr>
          <a:xfrm>
            <a:off x="457200" y="304800"/>
            <a:ext cx="8229600" cy="1143000"/>
          </a:xfrm>
        </p:spPr>
        <p:txBody>
          <a:bodyPr>
            <a:normAutofit/>
          </a:bodyPr>
          <a:lstStyle/>
          <a:p>
            <a:pPr algn="l"/>
            <a:r>
              <a:rPr lang="en-US" sz="3200" dirty="0"/>
              <a:t>Support of USSD Services: *112# Function </a:t>
            </a:r>
          </a:p>
        </p:txBody>
      </p:sp>
    </p:spTree>
    <p:extLst>
      <p:ext uri="{BB962C8B-B14F-4D97-AF65-F5344CB8AC3E}">
        <p14:creationId xmlns:p14="http://schemas.microsoft.com/office/powerpoint/2010/main" val="32419904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6953956" cy="3352800"/>
          </a:xfrm>
          <a:prstGeom prst="round2DiagRect">
            <a:avLst>
              <a:gd name="adj1" fmla="val 16667"/>
              <a:gd name="adj2" fmla="val 0"/>
            </a:avLst>
          </a:prstGeom>
          <a:ln w="38100">
            <a:solidFill>
              <a:schemeClr val="bg2">
                <a:lumMod val="20000"/>
                <a:lumOff val="8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304800"/>
            <a:ext cx="8229600" cy="1143000"/>
          </a:xfrm>
        </p:spPr>
        <p:txBody>
          <a:bodyPr>
            <a:normAutofit/>
          </a:bodyPr>
          <a:lstStyle/>
          <a:p>
            <a:pPr algn="l"/>
            <a:r>
              <a:rPr lang="en-US" sz="3200" dirty="0"/>
              <a:t>Capacity to Store 500 Contact nos. in Data Card</a:t>
            </a:r>
          </a:p>
        </p:txBody>
      </p:sp>
    </p:spTree>
    <p:extLst>
      <p:ext uri="{BB962C8B-B14F-4D97-AF65-F5344CB8AC3E}">
        <p14:creationId xmlns:p14="http://schemas.microsoft.com/office/powerpoint/2010/main" val="14164745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096" t="12952" r="18030" b="32953"/>
          <a:stretch/>
        </p:blipFill>
        <p:spPr bwMode="auto">
          <a:xfrm>
            <a:off x="520700" y="1597970"/>
            <a:ext cx="5943600" cy="4117030"/>
          </a:xfrm>
          <a:prstGeom prst="round2DiagRect">
            <a:avLst>
              <a:gd name="adj1" fmla="val 16667"/>
              <a:gd name="adj2" fmla="val 0"/>
            </a:avLst>
          </a:prstGeom>
          <a:ln w="38100">
            <a:solidFill>
              <a:schemeClr val="bg2">
                <a:lumMod val="20000"/>
                <a:lumOff val="8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304800"/>
            <a:ext cx="8229600" cy="1143000"/>
          </a:xfrm>
        </p:spPr>
        <p:txBody>
          <a:bodyPr>
            <a:normAutofit/>
          </a:bodyPr>
          <a:lstStyle/>
          <a:p>
            <a:pPr lvl="0" algn="l"/>
            <a:r>
              <a:rPr lang="en-US" sz="3200" dirty="0"/>
              <a:t>Support of own number feature</a:t>
            </a:r>
          </a:p>
        </p:txBody>
      </p:sp>
    </p:spTree>
    <p:extLst>
      <p:ext uri="{BB962C8B-B14F-4D97-AF65-F5344CB8AC3E}">
        <p14:creationId xmlns:p14="http://schemas.microsoft.com/office/powerpoint/2010/main" val="11736537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4" t="6666" r="26806" b="38477"/>
          <a:stretch/>
        </p:blipFill>
        <p:spPr bwMode="auto">
          <a:xfrm>
            <a:off x="609600" y="1619766"/>
            <a:ext cx="6037255" cy="4178300"/>
          </a:xfrm>
          <a:prstGeom prst="round2DiagRect">
            <a:avLst>
              <a:gd name="adj1" fmla="val 16667"/>
              <a:gd name="adj2" fmla="val 0"/>
            </a:avLst>
          </a:prstGeom>
          <a:ln w="38100">
            <a:solidFill>
              <a:schemeClr val="bg2">
                <a:lumMod val="20000"/>
                <a:lumOff val="8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304800"/>
            <a:ext cx="8229600" cy="1143000"/>
          </a:xfrm>
        </p:spPr>
        <p:txBody>
          <a:bodyPr>
            <a:normAutofit/>
          </a:bodyPr>
          <a:lstStyle/>
          <a:p>
            <a:pPr lvl="0" algn="l"/>
            <a:r>
              <a:rPr lang="en-US" sz="3200" dirty="0"/>
              <a:t>SMS of 160 Characters – Storage of 250 </a:t>
            </a:r>
            <a:r>
              <a:rPr lang="en-US" sz="3200" dirty="0" err="1"/>
              <a:t>nos</a:t>
            </a:r>
            <a:endParaRPr lang="en-US" sz="3200" dirty="0"/>
          </a:p>
        </p:txBody>
      </p:sp>
    </p:spTree>
    <p:extLst>
      <p:ext uri="{BB962C8B-B14F-4D97-AF65-F5344CB8AC3E}">
        <p14:creationId xmlns:p14="http://schemas.microsoft.com/office/powerpoint/2010/main" val="17841454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Description of functions/ features as per new tender </a:t>
            </a:r>
            <a:endParaRPr lang="en-US" dirty="0"/>
          </a:p>
        </p:txBody>
      </p:sp>
      <p:sp>
        <p:nvSpPr>
          <p:cNvPr id="3" name="Subtitle 2"/>
          <p:cNvSpPr>
            <a:spLocks noGrp="1"/>
          </p:cNvSpPr>
          <p:nvPr>
            <p:ph type="subTitle" idx="1"/>
          </p:nvPr>
        </p:nvSpPr>
        <p:spPr/>
        <p:txBody>
          <a:bodyPr>
            <a:normAutofit/>
          </a:bodyPr>
          <a:lstStyle/>
          <a:p>
            <a:r>
              <a:rPr lang="en-US" dirty="0" smtClean="0"/>
              <a:t>Model No. LW272 for 3.6 Mbps </a:t>
            </a:r>
            <a:r>
              <a:rPr lang="en-US" dirty="0"/>
              <a:t>&amp;</a:t>
            </a:r>
            <a:r>
              <a:rPr lang="en-US" dirty="0" smtClean="0"/>
              <a:t> LW273 for 7.2 Mbps</a:t>
            </a:r>
            <a:endParaRPr lang="en-US" dirty="0"/>
          </a:p>
        </p:txBody>
      </p:sp>
      <p:pic>
        <p:nvPicPr>
          <p:cNvPr id="4" name="Picture 2" descr="C:\Users\Pankaj\AppData\Local\Microsoft\Windows\Temporary Internet Files\Content.Outlook\PAGCRB4Y\LW273 balck color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670" t="5358" r="24875" b="10938"/>
          <a:stretch/>
        </p:blipFill>
        <p:spPr bwMode="auto">
          <a:xfrm rot="5400000">
            <a:off x="6058174" y="2987853"/>
            <a:ext cx="1327506" cy="358140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7214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932" t="12990" r="17817" b="32572"/>
          <a:stretch/>
        </p:blipFill>
        <p:spPr bwMode="auto">
          <a:xfrm>
            <a:off x="702364" y="1739900"/>
            <a:ext cx="5927035" cy="4096293"/>
          </a:xfrm>
          <a:prstGeom prst="round2DiagRect">
            <a:avLst>
              <a:gd name="adj1" fmla="val 16667"/>
              <a:gd name="adj2" fmla="val 0"/>
            </a:avLst>
          </a:prstGeom>
          <a:ln w="38100">
            <a:solidFill>
              <a:schemeClr val="bg2">
                <a:lumMod val="20000"/>
                <a:lumOff val="8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304800"/>
            <a:ext cx="8229600" cy="1143000"/>
          </a:xfrm>
        </p:spPr>
        <p:txBody>
          <a:bodyPr>
            <a:normAutofit/>
          </a:bodyPr>
          <a:lstStyle/>
          <a:p>
            <a:pPr algn="l"/>
            <a:r>
              <a:rPr lang="en-US" sz="3200" dirty="0"/>
              <a:t>Network Selection Mode – Auto Select</a:t>
            </a:r>
          </a:p>
        </p:txBody>
      </p:sp>
    </p:spTree>
    <p:extLst>
      <p:ext uri="{BB962C8B-B14F-4D97-AF65-F5344CB8AC3E}">
        <p14:creationId xmlns:p14="http://schemas.microsoft.com/office/powerpoint/2010/main" val="12277473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452" t="12699" r="18255" b="33333"/>
          <a:stretch/>
        </p:blipFill>
        <p:spPr bwMode="auto">
          <a:xfrm>
            <a:off x="609600" y="1778000"/>
            <a:ext cx="6308035" cy="4013200"/>
          </a:xfrm>
          <a:prstGeom prst="round2DiagRect">
            <a:avLst>
              <a:gd name="adj1" fmla="val 16667"/>
              <a:gd name="adj2" fmla="val 0"/>
            </a:avLst>
          </a:prstGeom>
          <a:ln w="38100">
            <a:solidFill>
              <a:schemeClr val="bg2">
                <a:lumMod val="20000"/>
                <a:lumOff val="8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304800"/>
            <a:ext cx="8229600" cy="1143000"/>
          </a:xfrm>
        </p:spPr>
        <p:txBody>
          <a:bodyPr>
            <a:normAutofit/>
          </a:bodyPr>
          <a:lstStyle/>
          <a:p>
            <a:pPr algn="l"/>
            <a:r>
              <a:rPr lang="en-US" sz="3200" dirty="0"/>
              <a:t>Network Selection Mode – </a:t>
            </a:r>
            <a:r>
              <a:rPr lang="en-US" sz="3200" dirty="0" smtClean="0"/>
              <a:t>Manual </a:t>
            </a:r>
            <a:r>
              <a:rPr lang="en-US" sz="3200" dirty="0"/>
              <a:t>Select</a:t>
            </a:r>
          </a:p>
        </p:txBody>
      </p:sp>
    </p:spTree>
    <p:extLst>
      <p:ext uri="{BB962C8B-B14F-4D97-AF65-F5344CB8AC3E}">
        <p14:creationId xmlns:p14="http://schemas.microsoft.com/office/powerpoint/2010/main" val="6552105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815" t="12476" r="17818" b="32667"/>
          <a:stretch/>
        </p:blipFill>
        <p:spPr bwMode="auto">
          <a:xfrm>
            <a:off x="698500" y="1676400"/>
            <a:ext cx="6007100" cy="4172710"/>
          </a:xfrm>
          <a:prstGeom prst="round2DiagRect">
            <a:avLst>
              <a:gd name="adj1" fmla="val 16667"/>
              <a:gd name="adj2" fmla="val 0"/>
            </a:avLst>
          </a:prstGeom>
          <a:ln w="38100">
            <a:solidFill>
              <a:schemeClr val="bg2">
                <a:lumMod val="20000"/>
                <a:lumOff val="8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304800"/>
            <a:ext cx="8229600" cy="1143000"/>
          </a:xfrm>
        </p:spPr>
        <p:txBody>
          <a:bodyPr>
            <a:normAutofit/>
          </a:bodyPr>
          <a:lstStyle/>
          <a:p>
            <a:pPr algn="l"/>
            <a:r>
              <a:rPr lang="en-US" sz="3200" dirty="0"/>
              <a:t>Call Control – Call Forward</a:t>
            </a:r>
          </a:p>
        </p:txBody>
      </p:sp>
    </p:spTree>
    <p:extLst>
      <p:ext uri="{BB962C8B-B14F-4D97-AF65-F5344CB8AC3E}">
        <p14:creationId xmlns:p14="http://schemas.microsoft.com/office/powerpoint/2010/main" val="33675450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882" t="12189" r="17603" b="31810"/>
          <a:stretch/>
        </p:blipFill>
        <p:spPr bwMode="auto">
          <a:xfrm>
            <a:off x="702365" y="1676400"/>
            <a:ext cx="5714378" cy="4038600"/>
          </a:xfrm>
          <a:prstGeom prst="round2DiagRect">
            <a:avLst>
              <a:gd name="adj1" fmla="val 16667"/>
              <a:gd name="adj2" fmla="val 0"/>
            </a:avLst>
          </a:prstGeom>
          <a:ln w="38100">
            <a:solidFill>
              <a:schemeClr val="bg2">
                <a:lumMod val="20000"/>
                <a:lumOff val="8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304800"/>
            <a:ext cx="8229600" cy="1143000"/>
          </a:xfrm>
        </p:spPr>
        <p:txBody>
          <a:bodyPr>
            <a:normAutofit/>
          </a:bodyPr>
          <a:lstStyle/>
          <a:p>
            <a:pPr algn="l"/>
            <a:r>
              <a:rPr lang="en-US" sz="3200" dirty="0"/>
              <a:t>Call Control – </a:t>
            </a:r>
            <a:r>
              <a:rPr lang="en-US" sz="3200" dirty="0" smtClean="0"/>
              <a:t>Bar All Outgoing Calls</a:t>
            </a:r>
            <a:endParaRPr lang="en-US" sz="3200" dirty="0"/>
          </a:p>
        </p:txBody>
      </p:sp>
    </p:spTree>
    <p:extLst>
      <p:ext uri="{BB962C8B-B14F-4D97-AF65-F5344CB8AC3E}">
        <p14:creationId xmlns:p14="http://schemas.microsoft.com/office/powerpoint/2010/main" val="31039283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707" b="10529"/>
          <a:stretch/>
        </p:blipFill>
        <p:spPr bwMode="auto">
          <a:xfrm>
            <a:off x="609600" y="1600200"/>
            <a:ext cx="7924800" cy="4216400"/>
          </a:xfrm>
          <a:prstGeom prst="round2DiagRect">
            <a:avLst>
              <a:gd name="adj1" fmla="val 16667"/>
              <a:gd name="adj2" fmla="val 0"/>
            </a:avLst>
          </a:prstGeom>
          <a:ln w="38100">
            <a:solidFill>
              <a:schemeClr val="bg2">
                <a:lumMod val="20000"/>
                <a:lumOff val="8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itle 1"/>
          <p:cNvSpPr>
            <a:spLocks noGrp="1"/>
          </p:cNvSpPr>
          <p:nvPr>
            <p:ph type="title"/>
          </p:nvPr>
        </p:nvSpPr>
        <p:spPr>
          <a:xfrm>
            <a:off x="457200" y="304800"/>
            <a:ext cx="8229600" cy="1143000"/>
          </a:xfrm>
        </p:spPr>
        <p:txBody>
          <a:bodyPr>
            <a:normAutofit/>
          </a:bodyPr>
          <a:lstStyle/>
          <a:p>
            <a:pPr algn="l"/>
            <a:r>
              <a:rPr lang="en-US" sz="3200" dirty="0"/>
              <a:t>Max speed observed in 3.6 Mbps Data Card: 3.08 Mbps</a:t>
            </a:r>
          </a:p>
        </p:txBody>
      </p:sp>
    </p:spTree>
    <p:extLst>
      <p:ext uri="{BB962C8B-B14F-4D97-AF65-F5344CB8AC3E}">
        <p14:creationId xmlns:p14="http://schemas.microsoft.com/office/powerpoint/2010/main" val="3911024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09600" y="1600200"/>
            <a:ext cx="7924800" cy="4267200"/>
          </a:xfrm>
          <a:prstGeom prst="round2DiagRect">
            <a:avLst>
              <a:gd name="adj1" fmla="val 16667"/>
              <a:gd name="adj2" fmla="val 0"/>
            </a:avLst>
          </a:prstGeom>
          <a:ln w="38100">
            <a:solidFill>
              <a:schemeClr val="bg2">
                <a:lumMod val="20000"/>
                <a:lumOff val="8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itle 1"/>
          <p:cNvSpPr>
            <a:spLocks noGrp="1"/>
          </p:cNvSpPr>
          <p:nvPr>
            <p:ph type="title"/>
          </p:nvPr>
        </p:nvSpPr>
        <p:spPr>
          <a:xfrm>
            <a:off x="457200" y="304800"/>
            <a:ext cx="8229600" cy="1143000"/>
          </a:xfrm>
        </p:spPr>
        <p:txBody>
          <a:bodyPr>
            <a:normAutofit/>
          </a:bodyPr>
          <a:lstStyle/>
          <a:p>
            <a:pPr algn="l"/>
            <a:r>
              <a:rPr lang="en-US" sz="3200" dirty="0"/>
              <a:t>Max speed observed in 7.2 Mbps Data Card: 5.52 Mbps</a:t>
            </a:r>
          </a:p>
        </p:txBody>
      </p:sp>
    </p:spTree>
    <p:extLst>
      <p:ext uri="{BB962C8B-B14F-4D97-AF65-F5344CB8AC3E}">
        <p14:creationId xmlns:p14="http://schemas.microsoft.com/office/powerpoint/2010/main" val="23004823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52" t="30500" r="25442" b="28166"/>
          <a:stretch/>
        </p:blipFill>
        <p:spPr bwMode="auto">
          <a:xfrm>
            <a:off x="609600" y="1752600"/>
            <a:ext cx="8001000" cy="3733800"/>
          </a:xfrm>
          <a:prstGeom prst="round2DiagRect">
            <a:avLst>
              <a:gd name="adj1" fmla="val 16667"/>
              <a:gd name="adj2" fmla="val 0"/>
            </a:avLst>
          </a:prstGeom>
          <a:ln w="38100">
            <a:solidFill>
              <a:schemeClr val="bg2">
                <a:lumMod val="20000"/>
                <a:lumOff val="8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itle 1"/>
          <p:cNvSpPr>
            <a:spLocks noGrp="1"/>
          </p:cNvSpPr>
          <p:nvPr>
            <p:ph type="title"/>
          </p:nvPr>
        </p:nvSpPr>
        <p:spPr>
          <a:xfrm>
            <a:off x="457200" y="304800"/>
            <a:ext cx="8229600" cy="1143000"/>
          </a:xfrm>
        </p:spPr>
        <p:txBody>
          <a:bodyPr>
            <a:normAutofit/>
          </a:bodyPr>
          <a:lstStyle/>
          <a:p>
            <a:pPr algn="l"/>
            <a:r>
              <a:rPr lang="en-IN" sz="3200" dirty="0"/>
              <a:t>Support of Device functionality with Multi-Vendor </a:t>
            </a:r>
            <a:r>
              <a:rPr lang="en-IN" sz="3200" dirty="0" smtClean="0"/>
              <a:t>Data </a:t>
            </a:r>
            <a:r>
              <a:rPr lang="en-IN" sz="3200" dirty="0"/>
              <a:t>Cards</a:t>
            </a:r>
            <a:endParaRPr lang="en-US" sz="3200" dirty="0"/>
          </a:p>
        </p:txBody>
      </p:sp>
    </p:spTree>
    <p:extLst>
      <p:ext uri="{BB962C8B-B14F-4D97-AF65-F5344CB8AC3E}">
        <p14:creationId xmlns:p14="http://schemas.microsoft.com/office/powerpoint/2010/main" val="8637628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Photo\DSC05076.JPG"/>
          <p:cNvPicPr>
            <a:picLocks noChangeAspect="1" noChangeArrowheads="1"/>
          </p:cNvPicPr>
          <p:nvPr/>
        </p:nvPicPr>
        <p:blipFill rotWithShape="1">
          <a:blip r:embed="rId2">
            <a:extLst>
              <a:ext uri="{28A0092B-C50C-407E-A947-70E740481C1C}">
                <a14:useLocalDpi xmlns:a14="http://schemas.microsoft.com/office/drawing/2010/main" val="0"/>
              </a:ext>
            </a:extLst>
          </a:blip>
          <a:srcRect l="1093" t="28125" r="5625"/>
          <a:stretch/>
        </p:blipFill>
        <p:spPr bwMode="auto">
          <a:xfrm>
            <a:off x="533400" y="1638300"/>
            <a:ext cx="8077200" cy="4038600"/>
          </a:xfrm>
          <a:prstGeom prst="round2DiagRect">
            <a:avLst>
              <a:gd name="adj1" fmla="val 16667"/>
              <a:gd name="adj2" fmla="val 0"/>
            </a:avLst>
          </a:prstGeom>
          <a:ln w="38100" cap="sq">
            <a:solidFill>
              <a:schemeClr val="bg2">
                <a:lumMod val="20000"/>
                <a:lumOff val="8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304800"/>
            <a:ext cx="8229600" cy="1143000"/>
          </a:xfrm>
        </p:spPr>
        <p:txBody>
          <a:bodyPr>
            <a:normAutofit/>
          </a:bodyPr>
          <a:lstStyle/>
          <a:p>
            <a:pPr algn="l"/>
            <a:r>
              <a:rPr lang="en-IN" sz="3200" dirty="0"/>
              <a:t>Support of Device functionality with Multi-Vendor </a:t>
            </a:r>
            <a:r>
              <a:rPr lang="en-IN" sz="3200" dirty="0" smtClean="0"/>
              <a:t>Laptops</a:t>
            </a:r>
            <a:endParaRPr lang="en-US" sz="3200" dirty="0"/>
          </a:p>
        </p:txBody>
      </p:sp>
      <p:sp>
        <p:nvSpPr>
          <p:cNvPr id="4" name="Title 1"/>
          <p:cNvSpPr txBox="1">
            <a:spLocks/>
          </p:cNvSpPr>
          <p:nvPr/>
        </p:nvSpPr>
        <p:spPr>
          <a:xfrm>
            <a:off x="469900" y="5740400"/>
            <a:ext cx="8229600" cy="285750"/>
          </a:xfrm>
          <a:prstGeom prst="rect">
            <a:avLst/>
          </a:prstGeom>
        </p:spPr>
        <p:txBody>
          <a:bodyPr rIns="91440" anchor="b">
            <a:normAutofit fontScale="85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r>
              <a:rPr lang="en-US" sz="1800" dirty="0" smtClean="0"/>
              <a:t>All Brand Laptops</a:t>
            </a:r>
            <a:endParaRPr lang="en-US" sz="1800" dirty="0"/>
          </a:p>
        </p:txBody>
      </p:sp>
    </p:spTree>
    <p:extLst>
      <p:ext uri="{BB962C8B-B14F-4D97-AF65-F5344CB8AC3E}">
        <p14:creationId xmlns:p14="http://schemas.microsoft.com/office/powerpoint/2010/main" val="17921995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304800"/>
            <a:ext cx="8229600" cy="1143000"/>
          </a:xfrm>
        </p:spPr>
        <p:txBody>
          <a:bodyPr>
            <a:normAutofit/>
          </a:bodyPr>
          <a:lstStyle/>
          <a:p>
            <a:pPr algn="l"/>
            <a:r>
              <a:rPr lang="en-IN" sz="3200" dirty="0"/>
              <a:t>Support of Device functionality with Multi-Vendor </a:t>
            </a:r>
            <a:r>
              <a:rPr lang="en-IN" sz="3200" dirty="0" smtClean="0"/>
              <a:t>PC</a:t>
            </a:r>
            <a:endParaRPr lang="en-US" sz="3200" dirty="0"/>
          </a:p>
        </p:txBody>
      </p:sp>
      <p:pic>
        <p:nvPicPr>
          <p:cNvPr id="1028" name="Picture 4" descr="K:\OS-Pics\Linux-32-bit\DSCN494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87" t="7133" r="3381" b="16993"/>
          <a:stretch/>
        </p:blipFill>
        <p:spPr bwMode="auto">
          <a:xfrm>
            <a:off x="546100" y="1581150"/>
            <a:ext cx="3810000" cy="2692400"/>
          </a:xfrm>
          <a:prstGeom prst="round2DiagRect">
            <a:avLst>
              <a:gd name="adj1" fmla="val 16667"/>
              <a:gd name="adj2" fmla="val 0"/>
            </a:avLst>
          </a:prstGeom>
          <a:ln w="38100" cap="sq">
            <a:solidFill>
              <a:schemeClr val="bg2">
                <a:lumMod val="20000"/>
                <a:lumOff val="8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9" name="Picture 5" descr="K:\OS-Pics\DSCN494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295" t="14849" r="3543" b="18922"/>
          <a:stretch/>
        </p:blipFill>
        <p:spPr bwMode="auto">
          <a:xfrm>
            <a:off x="4498834" y="3657600"/>
            <a:ext cx="4111766" cy="2679700"/>
          </a:xfrm>
          <a:prstGeom prst="round2DiagRect">
            <a:avLst>
              <a:gd name="adj1" fmla="val 16667"/>
              <a:gd name="adj2" fmla="val 0"/>
            </a:avLst>
          </a:prstGeom>
          <a:ln w="38100" cap="sq">
            <a:solidFill>
              <a:schemeClr val="bg2">
                <a:lumMod val="20000"/>
                <a:lumOff val="8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0316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304800"/>
            <a:ext cx="8229600" cy="1143000"/>
          </a:xfrm>
        </p:spPr>
        <p:txBody>
          <a:bodyPr>
            <a:normAutofit/>
          </a:bodyPr>
          <a:lstStyle/>
          <a:p>
            <a:pPr algn="l"/>
            <a:r>
              <a:rPr lang="en-IN" sz="3200" dirty="0"/>
              <a:t>Support of Device functionality with Multi-Vendor </a:t>
            </a:r>
            <a:r>
              <a:rPr lang="en-IN" sz="3200" dirty="0" smtClean="0"/>
              <a:t>Laptop/PC</a:t>
            </a:r>
            <a:endParaRPr lang="en-US" sz="3200" dirty="0"/>
          </a:p>
        </p:txBody>
      </p:sp>
      <p:pic>
        <p:nvPicPr>
          <p:cNvPr id="3074" name="Picture 2" descr="K:\OS-Pics\MAC\DSCN49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244" t="3704" r="28782" b="34139"/>
          <a:stretch/>
        </p:blipFill>
        <p:spPr bwMode="auto">
          <a:xfrm>
            <a:off x="4953000" y="1676400"/>
            <a:ext cx="3581400" cy="3683000"/>
          </a:xfrm>
          <a:prstGeom prst="round2DiagRect">
            <a:avLst>
              <a:gd name="adj1" fmla="val 16667"/>
              <a:gd name="adj2" fmla="val 0"/>
            </a:avLst>
          </a:prstGeom>
          <a:ln w="38100" cap="sq">
            <a:solidFill>
              <a:schemeClr val="bg2">
                <a:lumMod val="20000"/>
                <a:lumOff val="8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5" name="Picture 3" descr="K:\OS-Pics\WIN-XP-Professional\IBM-XP-32-Prof-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77" t="1989" r="14796"/>
          <a:stretch/>
        </p:blipFill>
        <p:spPr bwMode="auto">
          <a:xfrm>
            <a:off x="685801" y="1676400"/>
            <a:ext cx="3581400" cy="3683000"/>
          </a:xfrm>
          <a:prstGeom prst="round2DiagRect">
            <a:avLst>
              <a:gd name="adj1" fmla="val 16667"/>
              <a:gd name="adj2" fmla="val 0"/>
            </a:avLst>
          </a:prstGeom>
          <a:ln w="38100" cap="sq">
            <a:solidFill>
              <a:schemeClr val="bg2">
                <a:lumMod val="20000"/>
                <a:lumOff val="8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69900" y="5505450"/>
            <a:ext cx="8229600" cy="285750"/>
          </a:xfrm>
          <a:prstGeom prst="rect">
            <a:avLst/>
          </a:prstGeom>
        </p:spPr>
        <p:txBody>
          <a:bodyPr rIns="91440" anchor="b">
            <a:normAutofit fontScale="85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l"/>
            <a:r>
              <a:rPr lang="en-US" sz="1800" dirty="0" smtClean="0"/>
              <a:t>                IBM Think pad                                                                            Apple</a:t>
            </a:r>
            <a:endParaRPr lang="en-US" sz="1800" dirty="0"/>
          </a:p>
        </p:txBody>
      </p:sp>
    </p:spTree>
    <p:extLst>
      <p:ext uri="{BB962C8B-B14F-4D97-AF65-F5344CB8AC3E}">
        <p14:creationId xmlns:p14="http://schemas.microsoft.com/office/powerpoint/2010/main" val="32858417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dirty="0" smtClean="0"/>
              <a:t>Frequency Bands Supported</a:t>
            </a:r>
            <a:endParaRPr lang="en-US" sz="3600" dirty="0"/>
          </a:p>
        </p:txBody>
      </p:sp>
      <p:sp>
        <p:nvSpPr>
          <p:cNvPr id="3" name="Content Placeholder 2"/>
          <p:cNvSpPr>
            <a:spLocks noGrp="1"/>
          </p:cNvSpPr>
          <p:nvPr>
            <p:ph idx="1"/>
          </p:nvPr>
        </p:nvSpPr>
        <p:spPr/>
        <p:txBody>
          <a:bodyPr>
            <a:normAutofit/>
          </a:bodyPr>
          <a:lstStyle/>
          <a:p>
            <a:pPr algn="just"/>
            <a:endParaRPr lang="en-US" sz="2200" dirty="0" smtClean="0"/>
          </a:p>
          <a:p>
            <a:pPr algn="just"/>
            <a:r>
              <a:rPr lang="en-US" sz="2200" dirty="0" smtClean="0"/>
              <a:t>3.6 Mbps 3G Data Card supports </a:t>
            </a:r>
            <a:r>
              <a:rPr lang="en-US" sz="2200" dirty="0"/>
              <a:t>Quad-band for 2G (850, 900, 1800, 1900 MHz) &amp; Single band for 3G (2100 MHz) for HSDPA 3.6 </a:t>
            </a:r>
            <a:r>
              <a:rPr lang="en-US" sz="2200" dirty="0" smtClean="0"/>
              <a:t>Mbps </a:t>
            </a:r>
            <a:r>
              <a:rPr lang="en-US" sz="2200" dirty="0"/>
              <a:t>type data card</a:t>
            </a:r>
            <a:r>
              <a:rPr lang="en-US" sz="2200" dirty="0" smtClean="0"/>
              <a:t>.</a:t>
            </a:r>
          </a:p>
          <a:p>
            <a:pPr algn="just"/>
            <a:endParaRPr lang="en-US" sz="2200" dirty="0" smtClean="0"/>
          </a:p>
          <a:p>
            <a:pPr algn="just"/>
            <a:r>
              <a:rPr lang="en-US" sz="2200" dirty="0" smtClean="0"/>
              <a:t>7.2 Mbps 3G Data Card </a:t>
            </a:r>
            <a:r>
              <a:rPr lang="en-US" sz="2200" dirty="0"/>
              <a:t>support Quad-band for 2G (850, 900, 1800, 1900 MHz) &amp; tri band for 3G (850, 1900 &amp; 2100 MHz) for HSDPA 7.2 </a:t>
            </a:r>
            <a:r>
              <a:rPr lang="en-US" sz="2200" dirty="0" smtClean="0"/>
              <a:t>Mbps </a:t>
            </a:r>
            <a:r>
              <a:rPr lang="en-US" sz="2200" dirty="0"/>
              <a:t>type data card.</a:t>
            </a:r>
          </a:p>
        </p:txBody>
      </p:sp>
    </p:spTree>
    <p:extLst>
      <p:ext uri="{BB962C8B-B14F-4D97-AF65-F5344CB8AC3E}">
        <p14:creationId xmlns:p14="http://schemas.microsoft.com/office/powerpoint/2010/main" val="28881889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304800"/>
            <a:ext cx="8229600" cy="1143000"/>
          </a:xfrm>
        </p:spPr>
        <p:txBody>
          <a:bodyPr>
            <a:normAutofit/>
          </a:bodyPr>
          <a:lstStyle/>
          <a:p>
            <a:pPr algn="l"/>
            <a:r>
              <a:rPr lang="en-IN" sz="3200" dirty="0"/>
              <a:t>Support of Device functionality with Multi-Vendor </a:t>
            </a:r>
            <a:r>
              <a:rPr lang="en-IN" sz="3200" dirty="0" smtClean="0"/>
              <a:t>Laptop/PC</a:t>
            </a:r>
            <a:endParaRPr lang="en-US" sz="3200" dirty="0"/>
          </a:p>
        </p:txBody>
      </p:sp>
      <p:pic>
        <p:nvPicPr>
          <p:cNvPr id="4098" name="Picture 2" descr="K:\OS-Pics\Win-7-Home Basic\DSCN495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64" t="3061" r="15439" b="28781"/>
          <a:stretch/>
        </p:blipFill>
        <p:spPr bwMode="auto">
          <a:xfrm>
            <a:off x="609600" y="1600200"/>
            <a:ext cx="4800599" cy="3233056"/>
          </a:xfrm>
          <a:prstGeom prst="round2DiagRect">
            <a:avLst>
              <a:gd name="adj1" fmla="val 16667"/>
              <a:gd name="adj2" fmla="val 0"/>
            </a:avLst>
          </a:prstGeom>
          <a:ln w="38100" cap="sq">
            <a:solidFill>
              <a:schemeClr val="bg2">
                <a:lumMod val="20000"/>
                <a:lumOff val="8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3" descr="DSCN495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30" t="4489" r="3208" b="12907"/>
          <a:stretch/>
        </p:blipFill>
        <p:spPr bwMode="auto">
          <a:xfrm>
            <a:off x="4800600" y="2946400"/>
            <a:ext cx="3657600" cy="2336800"/>
          </a:xfrm>
          <a:prstGeom prst="round2DiagRect">
            <a:avLst>
              <a:gd name="adj1" fmla="val 16667"/>
              <a:gd name="adj2" fmla="val 0"/>
            </a:avLst>
          </a:prstGeom>
          <a:ln w="38100">
            <a:solidFill>
              <a:schemeClr val="bg2">
                <a:lumMod val="20000"/>
                <a:lumOff val="8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819400" y="4648200"/>
            <a:ext cx="533400" cy="571500"/>
          </a:xfrm>
          <a:prstGeom prst="rect">
            <a:avLst/>
          </a:prstGeom>
        </p:spPr>
        <p:txBody>
          <a:bodyPr rIns="91440" anchor="b">
            <a:normAutofit/>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l"/>
            <a:r>
              <a:rPr lang="en-IN" sz="1500" dirty="0" smtClean="0"/>
              <a:t>HP</a:t>
            </a:r>
            <a:endParaRPr lang="en-US" sz="1500" dirty="0"/>
          </a:p>
        </p:txBody>
      </p:sp>
      <p:sp>
        <p:nvSpPr>
          <p:cNvPr id="8" name="Title 1"/>
          <p:cNvSpPr txBox="1">
            <a:spLocks/>
          </p:cNvSpPr>
          <p:nvPr/>
        </p:nvSpPr>
        <p:spPr>
          <a:xfrm>
            <a:off x="6362700" y="2209800"/>
            <a:ext cx="723900" cy="571500"/>
          </a:xfrm>
          <a:prstGeom prst="rect">
            <a:avLst/>
          </a:prstGeom>
        </p:spPr>
        <p:txBody>
          <a:bodyPr rIns="91440" anchor="b">
            <a:normAutofit/>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l"/>
            <a:r>
              <a:rPr lang="en-IN" sz="1500" dirty="0" smtClean="0"/>
              <a:t>DELL</a:t>
            </a:r>
            <a:endParaRPr lang="en-US" sz="1500" dirty="0"/>
          </a:p>
        </p:txBody>
      </p:sp>
    </p:spTree>
    <p:extLst>
      <p:ext uri="{BB962C8B-B14F-4D97-AF65-F5344CB8AC3E}">
        <p14:creationId xmlns:p14="http://schemas.microsoft.com/office/powerpoint/2010/main" val="42020058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304800"/>
            <a:ext cx="8229600" cy="1143000"/>
          </a:xfrm>
        </p:spPr>
        <p:txBody>
          <a:bodyPr>
            <a:normAutofit/>
          </a:bodyPr>
          <a:lstStyle/>
          <a:p>
            <a:pPr algn="l"/>
            <a:r>
              <a:rPr lang="en-IN" sz="3200" dirty="0"/>
              <a:t>Support of Device functionality with Multi-Vendor </a:t>
            </a:r>
            <a:r>
              <a:rPr lang="en-IN" sz="3200" dirty="0" smtClean="0"/>
              <a:t>Laptop/PC</a:t>
            </a:r>
            <a:endParaRPr lang="en-US" sz="3200" dirty="0"/>
          </a:p>
        </p:txBody>
      </p:sp>
      <p:pic>
        <p:nvPicPr>
          <p:cNvPr id="5122" name="Picture 2" descr="K:\OS-Pics\Win-7-Ultimate\DSCN495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47" r="10938" b="25566"/>
          <a:stretch/>
        </p:blipFill>
        <p:spPr bwMode="auto">
          <a:xfrm>
            <a:off x="457200" y="1676400"/>
            <a:ext cx="4038600" cy="2810671"/>
          </a:xfrm>
          <a:prstGeom prst="round2DiagRect">
            <a:avLst>
              <a:gd name="adj1" fmla="val 16667"/>
              <a:gd name="adj2" fmla="val 0"/>
            </a:avLst>
          </a:prstGeom>
          <a:ln w="38100" cap="sq">
            <a:solidFill>
              <a:schemeClr val="bg2">
                <a:lumMod val="20000"/>
                <a:lumOff val="8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3" name="Picture 3" descr="K:\OS-Pics\WIN-XP-Professional\DSCN496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4" t="2418" b="13134"/>
          <a:stretch/>
        </p:blipFill>
        <p:spPr bwMode="auto">
          <a:xfrm>
            <a:off x="3505200" y="2286000"/>
            <a:ext cx="5236541" cy="3327400"/>
          </a:xfrm>
          <a:prstGeom prst="round2DiagRect">
            <a:avLst>
              <a:gd name="adj1" fmla="val 16667"/>
              <a:gd name="adj2" fmla="val 0"/>
            </a:avLst>
          </a:prstGeom>
          <a:ln w="38100" cap="sq">
            <a:solidFill>
              <a:schemeClr val="bg2">
                <a:lumMod val="20000"/>
                <a:lumOff val="8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171700" y="4512470"/>
            <a:ext cx="647700" cy="410371"/>
          </a:xfrm>
          <a:prstGeom prst="rect">
            <a:avLst/>
          </a:prstGeom>
        </p:spPr>
        <p:txBody>
          <a:bodyPr rIns="91440" anchor="b">
            <a:normAutofit/>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l"/>
            <a:r>
              <a:rPr lang="en-IN" sz="1500" dirty="0" smtClean="0"/>
              <a:t>HCL</a:t>
            </a:r>
            <a:endParaRPr lang="en-US" sz="1500" dirty="0"/>
          </a:p>
        </p:txBody>
      </p:sp>
      <p:sp>
        <p:nvSpPr>
          <p:cNvPr id="8" name="Title 1"/>
          <p:cNvSpPr txBox="1">
            <a:spLocks/>
          </p:cNvSpPr>
          <p:nvPr/>
        </p:nvSpPr>
        <p:spPr>
          <a:xfrm>
            <a:off x="5856770" y="1689100"/>
            <a:ext cx="1534630" cy="571500"/>
          </a:xfrm>
          <a:prstGeom prst="rect">
            <a:avLst/>
          </a:prstGeom>
        </p:spPr>
        <p:txBody>
          <a:bodyPr rIns="91440" anchor="b">
            <a:normAutofit/>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l"/>
            <a:r>
              <a:rPr lang="en-US" sz="1500" dirty="0" smtClean="0"/>
              <a:t>LENOVO</a:t>
            </a:r>
            <a:endParaRPr lang="en-US" sz="1500" dirty="0"/>
          </a:p>
        </p:txBody>
      </p:sp>
    </p:spTree>
    <p:extLst>
      <p:ext uri="{BB962C8B-B14F-4D97-AF65-F5344CB8AC3E}">
        <p14:creationId xmlns:p14="http://schemas.microsoft.com/office/powerpoint/2010/main" val="2922878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Support of International Roaming Facility</a:t>
            </a:r>
          </a:p>
        </p:txBody>
      </p:sp>
      <p:pic>
        <p:nvPicPr>
          <p:cNvPr id="8194"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8840" t="6924" r="27140" b="38922"/>
          <a:stretch/>
        </p:blipFill>
        <p:spPr bwMode="auto">
          <a:xfrm>
            <a:off x="609600" y="1600200"/>
            <a:ext cx="5634991" cy="3886200"/>
          </a:xfrm>
          <a:prstGeom prst="round2DiagRect">
            <a:avLst>
              <a:gd name="adj1" fmla="val 16667"/>
              <a:gd name="adj2" fmla="val 0"/>
            </a:avLst>
          </a:prstGeom>
          <a:ln w="38100">
            <a:solidFill>
              <a:schemeClr val="tx1">
                <a:lumMod val="95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340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t>Support of International Roaming Facility</a:t>
            </a:r>
            <a:endParaRPr lang="en-US" sz="3200" dirty="0"/>
          </a:p>
        </p:txBody>
      </p:sp>
      <p:pic>
        <p:nvPicPr>
          <p:cNvPr id="6146"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8388" t="6726" r="27106" b="38650"/>
          <a:stretch/>
        </p:blipFill>
        <p:spPr bwMode="auto">
          <a:xfrm>
            <a:off x="609600" y="1676399"/>
            <a:ext cx="5486400" cy="3793067"/>
          </a:xfrm>
          <a:prstGeom prst="round2DiagRect">
            <a:avLst>
              <a:gd name="adj1" fmla="val 16667"/>
              <a:gd name="adj2" fmla="val 0"/>
            </a:avLst>
          </a:prstGeom>
          <a:ln w="38100">
            <a:solidFill>
              <a:schemeClr val="tx1">
                <a:lumMod val="95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611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Support of International Roaming Facility</a:t>
            </a:r>
          </a:p>
        </p:txBody>
      </p:sp>
      <p:pic>
        <p:nvPicPr>
          <p:cNvPr id="7170"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8388" t="6685" r="27106" b="38691"/>
          <a:stretch/>
        </p:blipFill>
        <p:spPr bwMode="auto">
          <a:xfrm>
            <a:off x="609600" y="1600199"/>
            <a:ext cx="5943600" cy="4109156"/>
          </a:xfrm>
          <a:prstGeom prst="round2DiagRect">
            <a:avLst>
              <a:gd name="adj1" fmla="val 16667"/>
              <a:gd name="adj2" fmla="val 0"/>
            </a:avLst>
          </a:prstGeom>
          <a:ln w="38100">
            <a:solidFill>
              <a:schemeClr val="tx1">
                <a:lumMod val="95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488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t>OS Supported by Data Card</a:t>
            </a:r>
            <a:endParaRPr lang="en-US" sz="3200" dirty="0"/>
          </a:p>
        </p:txBody>
      </p:sp>
      <p:sp>
        <p:nvSpPr>
          <p:cNvPr id="3" name="Content Placeholder 2"/>
          <p:cNvSpPr>
            <a:spLocks noGrp="1"/>
          </p:cNvSpPr>
          <p:nvPr>
            <p:ph idx="1"/>
          </p:nvPr>
        </p:nvSpPr>
        <p:spPr/>
        <p:txBody>
          <a:bodyPr/>
          <a:lstStyle/>
          <a:p>
            <a:r>
              <a:rPr lang="en-US" dirty="0" smtClean="0"/>
              <a:t>Windows 7 </a:t>
            </a:r>
          </a:p>
          <a:p>
            <a:r>
              <a:rPr lang="en-US" dirty="0" smtClean="0"/>
              <a:t>Windows Vista</a:t>
            </a:r>
          </a:p>
          <a:p>
            <a:r>
              <a:rPr lang="en-US" dirty="0" smtClean="0"/>
              <a:t>Windows XP</a:t>
            </a:r>
          </a:p>
          <a:p>
            <a:r>
              <a:rPr lang="en-US" dirty="0" smtClean="0"/>
              <a:t>Windows 2000</a:t>
            </a:r>
          </a:p>
          <a:p>
            <a:r>
              <a:rPr lang="en-US" dirty="0" smtClean="0"/>
              <a:t>Mac 10.4, 10.5 &amp;10.6 </a:t>
            </a:r>
          </a:p>
          <a:p>
            <a:r>
              <a:rPr lang="en-US" dirty="0" smtClean="0"/>
              <a:t>Linux (Ubuntu) 10.04 &amp; 11.04 </a:t>
            </a:r>
            <a:endParaRPr lang="en-US" dirty="0"/>
          </a:p>
        </p:txBody>
      </p:sp>
    </p:spTree>
    <p:extLst>
      <p:ext uri="{BB962C8B-B14F-4D97-AF65-F5344CB8AC3E}">
        <p14:creationId xmlns:p14="http://schemas.microsoft.com/office/powerpoint/2010/main" val="1221172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Technical Status of Data Card </a:t>
            </a:r>
            <a:endParaRPr lang="en-US" dirty="0"/>
          </a:p>
        </p:txBody>
      </p:sp>
      <p:sp>
        <p:nvSpPr>
          <p:cNvPr id="3" name="Subtitle 2"/>
          <p:cNvSpPr>
            <a:spLocks noGrp="1"/>
          </p:cNvSpPr>
          <p:nvPr>
            <p:ph type="subTitle" idx="1"/>
          </p:nvPr>
        </p:nvSpPr>
        <p:spPr/>
        <p:txBody>
          <a:bodyPr>
            <a:normAutofit/>
          </a:bodyPr>
          <a:lstStyle/>
          <a:p>
            <a:r>
              <a:rPr lang="en-US" dirty="0" smtClean="0"/>
              <a:t>Model No. LW272 for 3.6 Mbps </a:t>
            </a:r>
            <a:r>
              <a:rPr lang="en-US" dirty="0"/>
              <a:t>&amp;</a:t>
            </a:r>
            <a:r>
              <a:rPr lang="en-US" dirty="0" smtClean="0"/>
              <a:t> LW273 for 7.2 Mbps</a:t>
            </a:r>
            <a:endParaRPr lang="en-US" dirty="0"/>
          </a:p>
        </p:txBody>
      </p:sp>
      <p:pic>
        <p:nvPicPr>
          <p:cNvPr id="4" name="Picture 2" descr="C:\Users\Pankaj\AppData\Local\Microsoft\Windows\Temporary Internet Files\Content.Outlook\PAGCRB4Y\LW273 balck color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670" t="5358" r="24875" b="10938"/>
          <a:stretch/>
        </p:blipFill>
        <p:spPr bwMode="auto">
          <a:xfrm rot="5400000">
            <a:off x="6058174" y="2987853"/>
            <a:ext cx="1327506" cy="358140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1420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t>Technical Status of Data Card</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3776349479"/>
              </p:ext>
            </p:extLst>
          </p:nvPr>
        </p:nvGraphicFramePr>
        <p:xfrm>
          <a:off x="533400" y="1600201"/>
          <a:ext cx="8026400" cy="4324350"/>
        </p:xfrm>
        <a:graphic>
          <a:graphicData uri="http://schemas.openxmlformats.org/drawingml/2006/table">
            <a:tbl>
              <a:tblPr>
                <a:tableStyleId>{5940675A-B579-460E-94D1-54222C63F5DA}</a:tableStyleId>
              </a:tblPr>
              <a:tblGrid>
                <a:gridCol w="609600"/>
                <a:gridCol w="1320800"/>
                <a:gridCol w="2260600"/>
                <a:gridCol w="3835400"/>
              </a:tblGrid>
              <a:tr h="133210">
                <a:tc>
                  <a:txBody>
                    <a:bodyPr/>
                    <a:lstStyle/>
                    <a:p>
                      <a:pPr algn="ctr" fontAlgn="b"/>
                      <a:r>
                        <a:rPr lang="en-US" sz="1400" u="none" strike="noStrike" dirty="0" err="1" smtClean="0">
                          <a:solidFill>
                            <a:sysClr val="windowText" lastClr="000000"/>
                          </a:solidFill>
                          <a:effectLst/>
                        </a:rPr>
                        <a:t>Sl.No</a:t>
                      </a:r>
                      <a:r>
                        <a:rPr lang="en-US" sz="1400" u="none" strike="noStrike" dirty="0">
                          <a:solidFill>
                            <a:sysClr val="windowText" lastClr="000000"/>
                          </a:solidFill>
                          <a:effectLst/>
                        </a:rPr>
                        <a:t>.</a:t>
                      </a:r>
                      <a:endParaRPr lang="en-US" sz="1400" b="1" i="0" u="none" strike="noStrike" dirty="0">
                        <a:solidFill>
                          <a:sysClr val="windowText" lastClr="000000"/>
                        </a:solidFill>
                        <a:effectLst/>
                        <a:latin typeface="Calibri"/>
                      </a:endParaRPr>
                    </a:p>
                  </a:txBody>
                  <a:tcPr marL="9525" marR="9525" marT="9525" marB="0" anchor="b">
                    <a:solidFill>
                      <a:schemeClr val="tx1"/>
                    </a:solidFill>
                  </a:tcPr>
                </a:tc>
                <a:tc>
                  <a:txBody>
                    <a:bodyPr/>
                    <a:lstStyle/>
                    <a:p>
                      <a:pPr algn="ctr" fontAlgn="b"/>
                      <a:r>
                        <a:rPr lang="en-US" sz="1400" u="none" strike="noStrike">
                          <a:solidFill>
                            <a:sysClr val="windowText" lastClr="000000"/>
                          </a:solidFill>
                          <a:effectLst/>
                        </a:rPr>
                        <a:t>Features</a:t>
                      </a:r>
                      <a:endParaRPr lang="en-US" sz="1400" b="1" i="0" u="none" strike="noStrike">
                        <a:solidFill>
                          <a:sysClr val="windowText" lastClr="000000"/>
                        </a:solidFill>
                        <a:effectLst/>
                        <a:latin typeface="Calibri"/>
                      </a:endParaRPr>
                    </a:p>
                  </a:txBody>
                  <a:tcPr marL="9525" marR="9525" marT="9525" marB="0" anchor="b">
                    <a:solidFill>
                      <a:schemeClr val="tx1"/>
                    </a:solidFill>
                  </a:tcPr>
                </a:tc>
                <a:tc>
                  <a:txBody>
                    <a:bodyPr/>
                    <a:lstStyle/>
                    <a:p>
                      <a:pPr algn="ctr" fontAlgn="b"/>
                      <a:r>
                        <a:rPr lang="en-US" sz="1400" u="none" strike="noStrike">
                          <a:solidFill>
                            <a:sysClr val="windowText" lastClr="000000"/>
                          </a:solidFill>
                          <a:effectLst/>
                        </a:rPr>
                        <a:t>Status during  last TSEC</a:t>
                      </a:r>
                      <a:endParaRPr lang="en-US" sz="1400" b="1" i="0" u="none" strike="noStrike">
                        <a:solidFill>
                          <a:sysClr val="windowText" lastClr="000000"/>
                        </a:solidFill>
                        <a:effectLst/>
                        <a:latin typeface="Calibri"/>
                      </a:endParaRPr>
                    </a:p>
                  </a:txBody>
                  <a:tcPr marL="9525" marR="9525" marT="9525" marB="0" anchor="b">
                    <a:solidFill>
                      <a:schemeClr val="tx1"/>
                    </a:solidFill>
                  </a:tcPr>
                </a:tc>
                <a:tc>
                  <a:txBody>
                    <a:bodyPr/>
                    <a:lstStyle/>
                    <a:p>
                      <a:pPr algn="ctr" fontAlgn="b"/>
                      <a:r>
                        <a:rPr lang="en-US" sz="1400" u="none" strike="noStrike" dirty="0">
                          <a:solidFill>
                            <a:sysClr val="windowText" lastClr="000000"/>
                          </a:solidFill>
                          <a:effectLst/>
                        </a:rPr>
                        <a:t>Present status</a:t>
                      </a:r>
                      <a:endParaRPr lang="en-US" sz="1400" b="1" i="0" u="none" strike="noStrike" dirty="0">
                        <a:solidFill>
                          <a:sysClr val="windowText" lastClr="000000"/>
                        </a:solidFill>
                        <a:effectLst/>
                        <a:latin typeface="Calibri"/>
                      </a:endParaRPr>
                    </a:p>
                  </a:txBody>
                  <a:tcPr marL="9525" marR="9525" marT="9525" marB="0" anchor="b">
                    <a:solidFill>
                      <a:schemeClr val="tx1"/>
                    </a:solidFill>
                  </a:tcPr>
                </a:tc>
              </a:tr>
              <a:tr h="388243">
                <a:tc>
                  <a:txBody>
                    <a:bodyPr/>
                    <a:lstStyle/>
                    <a:p>
                      <a:pPr algn="ctr" fontAlgn="ctr"/>
                      <a:r>
                        <a:rPr lang="en-US" sz="1400" b="0" i="0" u="none" strike="noStrike" dirty="0">
                          <a:solidFill>
                            <a:schemeClr val="tx1"/>
                          </a:solidFill>
                          <a:effectLst/>
                          <a:latin typeface="+mn-lt"/>
                        </a:rPr>
                        <a:t>1</a:t>
                      </a:r>
                      <a:endParaRPr lang="en-US" sz="1400" b="0" i="0" u="none" strike="noStrike" dirty="0">
                        <a:solidFill>
                          <a:srgbClr val="000000"/>
                        </a:solidFill>
                        <a:effectLst/>
                        <a:latin typeface="Calibri"/>
                      </a:endParaRPr>
                    </a:p>
                  </a:txBody>
                  <a:tcPr marL="9525" marR="9525" marT="9525" marB="0" anchor="ctr"/>
                </a:tc>
                <a:tc>
                  <a:txBody>
                    <a:bodyPr/>
                    <a:lstStyle/>
                    <a:p>
                      <a:pPr algn="l" fontAlgn="ctr"/>
                      <a:r>
                        <a:rPr lang="en-US" sz="1400" u="none" strike="noStrike" dirty="0">
                          <a:effectLst/>
                        </a:rPr>
                        <a:t>New appearance of GUI</a:t>
                      </a:r>
                      <a:endParaRPr lang="en-US" sz="1400" b="0" i="0" u="none" strike="noStrike" dirty="0">
                        <a:solidFill>
                          <a:srgbClr val="000000"/>
                        </a:solidFill>
                        <a:effectLst/>
                        <a:latin typeface="Calibri"/>
                      </a:endParaRPr>
                    </a:p>
                  </a:txBody>
                  <a:tcPr marL="9525" marR="9525" marT="9525" marB="0" anchor="ctr"/>
                </a:tc>
                <a:tc>
                  <a:txBody>
                    <a:bodyPr/>
                    <a:lstStyle/>
                    <a:p>
                      <a:pPr algn="l" fontAlgn="ctr"/>
                      <a:r>
                        <a:rPr lang="en-US" sz="1400" u="none" strike="noStrike">
                          <a:effectLst/>
                        </a:rPr>
                        <a:t>Solid Color Combinations were used for GUI.</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Grediant Color are used to makenew good look appearance of GUI along with new good looking Icon buttons</a:t>
                      </a:r>
                      <a:endParaRPr lang="en-US" sz="1400" b="0" i="0" u="none" strike="noStrike">
                        <a:solidFill>
                          <a:srgbClr val="000000"/>
                        </a:solidFill>
                        <a:effectLst/>
                        <a:latin typeface="Calibri"/>
                      </a:endParaRPr>
                    </a:p>
                  </a:txBody>
                  <a:tcPr marL="9525" marR="9525" marT="9525" marB="0" anchor="ctr"/>
                </a:tc>
              </a:tr>
              <a:tr h="515760">
                <a:tc>
                  <a:txBody>
                    <a:bodyPr/>
                    <a:lstStyle/>
                    <a:p>
                      <a:pPr algn="ctr" fontAlgn="ctr"/>
                      <a:r>
                        <a:rPr lang="en-US" sz="1400" b="0" i="0" u="none" strike="noStrike" dirty="0">
                          <a:solidFill>
                            <a:schemeClr val="tx1"/>
                          </a:solidFill>
                          <a:effectLst/>
                          <a:latin typeface="+mn-lt"/>
                        </a:rPr>
                        <a:t>2</a:t>
                      </a:r>
                      <a:endParaRPr lang="en-US" sz="1400" b="0" i="0" u="none" strike="noStrike" dirty="0">
                        <a:solidFill>
                          <a:srgbClr val="000000"/>
                        </a:solidFill>
                        <a:effectLst/>
                        <a:latin typeface="Calibri"/>
                      </a:endParaRPr>
                    </a:p>
                  </a:txBody>
                  <a:tcPr marL="9525" marR="9525" marT="9525" marB="0" anchor="ctr"/>
                </a:tc>
                <a:tc>
                  <a:txBody>
                    <a:bodyPr/>
                    <a:lstStyle/>
                    <a:p>
                      <a:pPr algn="l" fontAlgn="ctr"/>
                      <a:r>
                        <a:rPr lang="en-US" sz="1400" u="none" strike="noStrike">
                          <a:effectLst/>
                        </a:rPr>
                        <a:t>Same GUI for All Supporting OS</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dirty="0" err="1">
                          <a:effectLst/>
                        </a:rPr>
                        <a:t>linux</a:t>
                      </a:r>
                      <a:r>
                        <a:rPr lang="en-US" sz="1400" u="none" strike="noStrike" dirty="0">
                          <a:effectLst/>
                        </a:rPr>
                        <a:t> and MAC was having same GUI so that one not to confuse about functionality due to different GUI.</a:t>
                      </a:r>
                      <a:endParaRPr lang="en-US" sz="1400" b="0" i="0" u="none" strike="noStrike" dirty="0">
                        <a:solidFill>
                          <a:srgbClr val="000000"/>
                        </a:solidFill>
                        <a:effectLst/>
                        <a:latin typeface="Calibri"/>
                      </a:endParaRPr>
                    </a:p>
                  </a:txBody>
                  <a:tcPr marL="9525" marR="9525" marT="9525" marB="0" anchor="ctr"/>
                </a:tc>
                <a:tc>
                  <a:txBody>
                    <a:bodyPr/>
                    <a:lstStyle/>
                    <a:p>
                      <a:pPr algn="l" fontAlgn="ctr"/>
                      <a:r>
                        <a:rPr lang="en-US" sz="1400" u="none" strike="noStrike">
                          <a:effectLst/>
                        </a:rPr>
                        <a:t>Data Card having same GUI so that one not to confuse about functionality due to different GUI</a:t>
                      </a:r>
                      <a:endParaRPr lang="en-US" sz="1400" b="0" i="0" u="none" strike="noStrike">
                        <a:solidFill>
                          <a:srgbClr val="000000"/>
                        </a:solidFill>
                        <a:effectLst/>
                        <a:latin typeface="Calibri"/>
                      </a:endParaRPr>
                    </a:p>
                  </a:txBody>
                  <a:tcPr marL="9525" marR="9525" marT="9525" marB="0" anchor="ctr"/>
                </a:tc>
              </a:tr>
              <a:tr h="643277">
                <a:tc>
                  <a:txBody>
                    <a:bodyPr/>
                    <a:lstStyle/>
                    <a:p>
                      <a:pPr algn="ctr" fontAlgn="ctr"/>
                      <a:r>
                        <a:rPr lang="en-US" sz="1400" b="0" i="0" u="none" strike="noStrike" dirty="0">
                          <a:solidFill>
                            <a:schemeClr val="tx1"/>
                          </a:solidFill>
                          <a:effectLst/>
                          <a:latin typeface="+mn-lt"/>
                        </a:rPr>
                        <a:t>3</a:t>
                      </a:r>
                      <a:endParaRPr lang="en-US" sz="1400" b="0" i="0" u="none" strike="noStrike" dirty="0">
                        <a:solidFill>
                          <a:srgbClr val="000000"/>
                        </a:solidFill>
                        <a:effectLst/>
                        <a:latin typeface="Calibri"/>
                      </a:endParaRPr>
                    </a:p>
                  </a:txBody>
                  <a:tcPr marL="9525" marR="9525" marT="9525" marB="0" anchor="ctr"/>
                </a:tc>
                <a:tc>
                  <a:txBody>
                    <a:bodyPr/>
                    <a:lstStyle/>
                    <a:p>
                      <a:pPr algn="l" fontAlgn="ctr"/>
                      <a:r>
                        <a:rPr lang="en-US" sz="1400" u="none" strike="noStrike">
                          <a:effectLst/>
                        </a:rPr>
                        <a:t>USSD Support</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Not Available and was not a part of tender</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Data Card support USSD functions (Balance Check etc.) on all OS. For user’s convenience it is designed with *123# set as factory default USSD setting which is Editable as per requirement.</a:t>
                      </a:r>
                      <a:endParaRPr lang="en-US" sz="1400" b="0" i="0" u="none" strike="noStrike">
                        <a:solidFill>
                          <a:srgbClr val="000000"/>
                        </a:solidFill>
                        <a:effectLst/>
                        <a:latin typeface="Calibri"/>
                      </a:endParaRPr>
                    </a:p>
                  </a:txBody>
                  <a:tcPr marL="9525" marR="9525" marT="9525" marB="0" anchor="ctr"/>
                </a:tc>
              </a:tr>
              <a:tr h="515760">
                <a:tc>
                  <a:txBody>
                    <a:bodyPr/>
                    <a:lstStyle/>
                    <a:p>
                      <a:pPr algn="ctr" fontAlgn="ctr"/>
                      <a:r>
                        <a:rPr lang="en-US" sz="1400" b="0" i="0" u="none" strike="noStrike" dirty="0">
                          <a:solidFill>
                            <a:schemeClr val="tx1"/>
                          </a:solidFill>
                          <a:effectLst/>
                          <a:latin typeface="+mn-lt"/>
                        </a:rPr>
                        <a:t>4</a:t>
                      </a:r>
                      <a:endParaRPr lang="en-US" sz="1400" b="0" i="0" u="none" strike="noStrike" dirty="0">
                        <a:solidFill>
                          <a:srgbClr val="000000"/>
                        </a:solidFill>
                        <a:effectLst/>
                        <a:latin typeface="Calibri"/>
                      </a:endParaRPr>
                    </a:p>
                  </a:txBody>
                  <a:tcPr marL="9525" marR="9525" marT="9525" marB="0" anchor="ctr"/>
                </a:tc>
                <a:tc>
                  <a:txBody>
                    <a:bodyPr/>
                    <a:lstStyle/>
                    <a:p>
                      <a:pPr algn="l" fontAlgn="ctr"/>
                      <a:r>
                        <a:rPr lang="en-US" sz="1400" u="none" strike="noStrike">
                          <a:effectLst/>
                        </a:rPr>
                        <a:t>Cell Broadcast Service (CBS) Function Support</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dirty="0">
                          <a:effectLst/>
                        </a:rPr>
                        <a:t>Not Available and was not a part of tender</a:t>
                      </a:r>
                      <a:endParaRPr lang="en-US" sz="1400" b="0" i="0" u="none" strike="noStrike" dirty="0">
                        <a:solidFill>
                          <a:srgbClr val="000000"/>
                        </a:solidFill>
                        <a:effectLst/>
                        <a:latin typeface="Calibri"/>
                      </a:endParaRPr>
                    </a:p>
                  </a:txBody>
                  <a:tcPr marL="9525" marR="9525" marT="9525" marB="0" anchor="ctr"/>
                </a:tc>
                <a:tc>
                  <a:txBody>
                    <a:bodyPr/>
                    <a:lstStyle/>
                    <a:p>
                      <a:pPr algn="l" fontAlgn="ctr"/>
                      <a:r>
                        <a:rPr lang="en-US" sz="1400" u="none" strike="noStrike" dirty="0">
                          <a:effectLst/>
                        </a:rPr>
                        <a:t>Data Card Support Cell Broadcast Service (CBS) function on all supported OS.</a:t>
                      </a:r>
                      <a:endParaRPr lang="en-US" sz="1400" b="0" i="0" u="none" strike="noStrike" dirty="0">
                        <a:solidFill>
                          <a:srgbClr val="000000"/>
                        </a:solidFill>
                        <a:effectLst/>
                        <a:latin typeface="Calibri"/>
                      </a:endParaRPr>
                    </a:p>
                  </a:txBody>
                  <a:tcPr marL="9525" marR="9525" marT="9525" marB="0" anchor="ctr"/>
                </a:tc>
              </a:tr>
              <a:tr h="394548">
                <a:tc>
                  <a:txBody>
                    <a:bodyPr/>
                    <a:lstStyle/>
                    <a:p>
                      <a:pPr algn="ctr" fontAlgn="ctr"/>
                      <a:r>
                        <a:rPr lang="en-US" sz="1400" b="0" i="0" u="none" strike="noStrike" dirty="0">
                          <a:solidFill>
                            <a:schemeClr val="tx1"/>
                          </a:solidFill>
                          <a:effectLst/>
                          <a:latin typeface="+mn-lt"/>
                        </a:rPr>
                        <a:t>5</a:t>
                      </a:r>
                      <a:endParaRPr lang="en-US" sz="1400" b="0" i="0" u="none" strike="noStrike" dirty="0">
                        <a:solidFill>
                          <a:srgbClr val="000000"/>
                        </a:solidFill>
                        <a:effectLst/>
                        <a:latin typeface="Calibri"/>
                      </a:endParaRPr>
                    </a:p>
                  </a:txBody>
                  <a:tcPr marL="9525" marR="9525" marT="9525" marB="0" anchor="ctr"/>
                </a:tc>
                <a:tc>
                  <a:txBody>
                    <a:bodyPr/>
                    <a:lstStyle/>
                    <a:p>
                      <a:pPr algn="l" fontAlgn="ctr"/>
                      <a:r>
                        <a:rPr lang="en-US" sz="1400" u="none" strike="noStrike">
                          <a:effectLst/>
                        </a:rPr>
                        <a:t>Receiver Diversity Support</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dirty="0">
                          <a:effectLst/>
                        </a:rPr>
                        <a:t>Not Available and was not a part of tender</a:t>
                      </a:r>
                      <a:endParaRPr lang="en-US" sz="1400" b="0" i="0" u="none" strike="noStrike" dirty="0">
                        <a:solidFill>
                          <a:srgbClr val="000000"/>
                        </a:solidFill>
                        <a:effectLst/>
                        <a:latin typeface="Calibri"/>
                      </a:endParaRPr>
                    </a:p>
                  </a:txBody>
                  <a:tcPr marL="9525" marR="9525" marT="9525" marB="0" anchor="ctr"/>
                </a:tc>
                <a:tc>
                  <a:txBody>
                    <a:bodyPr/>
                    <a:lstStyle/>
                    <a:p>
                      <a:pPr algn="l" fontAlgn="ctr"/>
                      <a:r>
                        <a:rPr lang="en-US" sz="1400" u="none" strike="noStrike" dirty="0">
                          <a:effectLst/>
                        </a:rPr>
                        <a:t>New Data Card supports receiver diversity. It has two inbuilt antennas namely Main and </a:t>
                      </a:r>
                      <a:r>
                        <a:rPr lang="en-US" sz="1400" u="none" strike="noStrike" dirty="0" err="1">
                          <a:effectLst/>
                        </a:rPr>
                        <a:t>Auxillary</a:t>
                      </a:r>
                      <a:r>
                        <a:rPr lang="en-US" sz="1400" u="none" strike="noStrike" dirty="0">
                          <a:effectLst/>
                        </a:rPr>
                        <a:t>.</a:t>
                      </a:r>
                      <a:endParaRPr lang="en-US" sz="1400" b="0"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9063577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Technical Status of Data Card</a:t>
            </a:r>
          </a:p>
        </p:txBody>
      </p:sp>
      <p:graphicFrame>
        <p:nvGraphicFramePr>
          <p:cNvPr id="6" name="Table 5"/>
          <p:cNvGraphicFramePr>
            <a:graphicFrameLocks noGrp="1"/>
          </p:cNvGraphicFramePr>
          <p:nvPr>
            <p:extLst>
              <p:ext uri="{D42A27DB-BD31-4B8C-83A1-F6EECF244321}">
                <p14:modId xmlns:p14="http://schemas.microsoft.com/office/powerpoint/2010/main" val="4074799133"/>
              </p:ext>
            </p:extLst>
          </p:nvPr>
        </p:nvGraphicFramePr>
        <p:xfrm>
          <a:off x="533400" y="1600201"/>
          <a:ext cx="8026400" cy="4163103"/>
        </p:xfrm>
        <a:graphic>
          <a:graphicData uri="http://schemas.openxmlformats.org/drawingml/2006/table">
            <a:tbl>
              <a:tblPr>
                <a:tableStyleId>{5940675A-B579-460E-94D1-54222C63F5DA}</a:tableStyleId>
              </a:tblPr>
              <a:tblGrid>
                <a:gridCol w="533400"/>
                <a:gridCol w="1397000"/>
                <a:gridCol w="2184400"/>
                <a:gridCol w="3911600"/>
              </a:tblGrid>
              <a:tr h="228599">
                <a:tc>
                  <a:txBody>
                    <a:bodyPr/>
                    <a:lstStyle/>
                    <a:p>
                      <a:pPr algn="ctr" fontAlgn="b"/>
                      <a:r>
                        <a:rPr lang="en-US" sz="1400" u="none" strike="noStrike" dirty="0" err="1" smtClean="0">
                          <a:solidFill>
                            <a:schemeClr val="bg1"/>
                          </a:solidFill>
                          <a:effectLst/>
                        </a:rPr>
                        <a:t>Sl.No</a:t>
                      </a:r>
                      <a:endParaRPr lang="en-US" sz="1400" b="1" i="0" u="none" strike="noStrike" dirty="0">
                        <a:solidFill>
                          <a:schemeClr val="bg1"/>
                        </a:solidFill>
                        <a:effectLst/>
                        <a:latin typeface="Calibri"/>
                      </a:endParaRPr>
                    </a:p>
                  </a:txBody>
                  <a:tcPr marL="9525" marR="9525" marT="9525" marB="0" anchor="b">
                    <a:solidFill>
                      <a:schemeClr val="tx1"/>
                    </a:solidFill>
                  </a:tcPr>
                </a:tc>
                <a:tc>
                  <a:txBody>
                    <a:bodyPr/>
                    <a:lstStyle/>
                    <a:p>
                      <a:pPr algn="ctr" fontAlgn="b"/>
                      <a:r>
                        <a:rPr lang="en-US" sz="1400" u="none" strike="noStrike">
                          <a:solidFill>
                            <a:schemeClr val="bg1"/>
                          </a:solidFill>
                          <a:effectLst/>
                        </a:rPr>
                        <a:t>Features</a:t>
                      </a:r>
                      <a:endParaRPr lang="en-US" sz="1400" b="1" i="0" u="none" strike="noStrike">
                        <a:solidFill>
                          <a:schemeClr val="bg1"/>
                        </a:solidFill>
                        <a:effectLst/>
                        <a:latin typeface="Calibri"/>
                      </a:endParaRPr>
                    </a:p>
                  </a:txBody>
                  <a:tcPr marL="9525" marR="9525" marT="9525" marB="0" anchor="b">
                    <a:solidFill>
                      <a:schemeClr val="tx1"/>
                    </a:solidFill>
                  </a:tcPr>
                </a:tc>
                <a:tc>
                  <a:txBody>
                    <a:bodyPr/>
                    <a:lstStyle/>
                    <a:p>
                      <a:pPr algn="ctr" fontAlgn="b"/>
                      <a:r>
                        <a:rPr lang="en-US" sz="1400" u="none" strike="noStrike" dirty="0">
                          <a:solidFill>
                            <a:schemeClr val="bg1"/>
                          </a:solidFill>
                          <a:effectLst/>
                        </a:rPr>
                        <a:t>Status during  last TSEC</a:t>
                      </a:r>
                      <a:endParaRPr lang="en-US" sz="1400" b="1" i="0" u="none" strike="noStrike" dirty="0">
                        <a:solidFill>
                          <a:schemeClr val="bg1"/>
                        </a:solidFill>
                        <a:effectLst/>
                        <a:latin typeface="Calibri"/>
                      </a:endParaRPr>
                    </a:p>
                  </a:txBody>
                  <a:tcPr marL="9525" marR="9525" marT="9525" marB="0" anchor="b">
                    <a:solidFill>
                      <a:schemeClr val="tx1"/>
                    </a:solidFill>
                  </a:tcPr>
                </a:tc>
                <a:tc>
                  <a:txBody>
                    <a:bodyPr/>
                    <a:lstStyle/>
                    <a:p>
                      <a:pPr algn="ctr" fontAlgn="b"/>
                      <a:r>
                        <a:rPr lang="en-US" sz="1400" u="none" strike="noStrike" dirty="0">
                          <a:solidFill>
                            <a:schemeClr val="bg1"/>
                          </a:solidFill>
                          <a:effectLst/>
                        </a:rPr>
                        <a:t>Present status</a:t>
                      </a:r>
                      <a:endParaRPr lang="en-US" sz="1400" b="1" i="0" u="none" strike="noStrike" dirty="0">
                        <a:solidFill>
                          <a:schemeClr val="bg1"/>
                        </a:solidFill>
                        <a:effectLst/>
                        <a:latin typeface="Calibri"/>
                      </a:endParaRPr>
                    </a:p>
                  </a:txBody>
                  <a:tcPr marL="9525" marR="9525" marT="9525" marB="0" anchor="b">
                    <a:solidFill>
                      <a:schemeClr val="tx1"/>
                    </a:solidFill>
                  </a:tcPr>
                </a:tc>
              </a:tr>
              <a:tr h="1023220">
                <a:tc>
                  <a:txBody>
                    <a:bodyPr/>
                    <a:lstStyle/>
                    <a:p>
                      <a:pPr algn="ctr" fontAlgn="ctr"/>
                      <a:r>
                        <a:rPr lang="en-US" sz="1400" u="none" strike="noStrike">
                          <a:effectLst/>
                        </a:rPr>
                        <a:t>6</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dirty="0">
                          <a:effectLst/>
                        </a:rPr>
                        <a:t>Standby Mode Support</a:t>
                      </a:r>
                      <a:endParaRPr lang="en-US" sz="1400" b="0" i="0" u="none" strike="noStrike" dirty="0">
                        <a:solidFill>
                          <a:srgbClr val="000000"/>
                        </a:solidFill>
                        <a:effectLst/>
                        <a:latin typeface="Calibri"/>
                      </a:endParaRPr>
                    </a:p>
                  </a:txBody>
                  <a:tcPr marL="9525" marR="9525" marT="9525" marB="0" anchor="ctr"/>
                </a:tc>
                <a:tc>
                  <a:txBody>
                    <a:bodyPr/>
                    <a:lstStyle/>
                    <a:p>
                      <a:pPr algn="l" fontAlgn="ctr"/>
                      <a:r>
                        <a:rPr lang="en-US" sz="1400" u="none" strike="noStrike">
                          <a:effectLst/>
                        </a:rPr>
                        <a:t>Not Available and was not a part of tender</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Data Card support Standby Mode to reduce power consumption while Data Card not in connected mode. Time defined for standby mode is ranging from “Never” to 1 Day. Default is set as “Never”.</a:t>
                      </a:r>
                      <a:endParaRPr lang="en-US" sz="1400" b="0" i="0" u="none" strike="noStrike">
                        <a:solidFill>
                          <a:srgbClr val="000000"/>
                        </a:solidFill>
                        <a:effectLst/>
                        <a:latin typeface="Calibri"/>
                      </a:endParaRPr>
                    </a:p>
                  </a:txBody>
                  <a:tcPr marL="9525" marR="9525" marT="9525" marB="0" anchor="ctr"/>
                </a:tc>
              </a:tr>
              <a:tr h="1781854">
                <a:tc>
                  <a:txBody>
                    <a:bodyPr/>
                    <a:lstStyle/>
                    <a:p>
                      <a:pPr algn="ctr" fontAlgn="ctr"/>
                      <a:r>
                        <a:rPr lang="en-US" sz="1400" u="none" strike="noStrike">
                          <a:effectLst/>
                        </a:rPr>
                        <a:t>7</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Call Waiting Function</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Call Waiting Feature was supported with essential functionality like display of Name/Number of Callee. Extended features like Call on hold and call switching funcition was not available.</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New Data Card support “Call On Hold” &amp; “Call Switching” function as an extension of Call Waiting function. It will help user to “Hold &amp; Switch-Over” between Calls. </a:t>
                      </a:r>
                      <a:endParaRPr lang="en-US" sz="1400" b="0" i="0" u="none" strike="noStrike">
                        <a:solidFill>
                          <a:srgbClr val="000000"/>
                        </a:solidFill>
                        <a:effectLst/>
                        <a:latin typeface="Calibri"/>
                      </a:endParaRPr>
                    </a:p>
                  </a:txBody>
                  <a:tcPr marL="9525" marR="9525" marT="9525" marB="0" anchor="ctr"/>
                </a:tc>
              </a:tr>
              <a:tr h="1023220">
                <a:tc>
                  <a:txBody>
                    <a:bodyPr/>
                    <a:lstStyle/>
                    <a:p>
                      <a:pPr algn="ctr" fontAlgn="ctr"/>
                      <a:r>
                        <a:rPr lang="en-US" sz="1400" u="none" strike="noStrike">
                          <a:effectLst/>
                        </a:rPr>
                        <a:t>8</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Call Forward Function</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Searching of contact was not possible on old data card for call forwarding.</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dirty="0">
                          <a:effectLst/>
                        </a:rPr>
                        <a:t>Data Card Support Searching of Contact from Phonebook in Call Forward Function. Now user doesn’t need to enter forwarded number manually (if number is already stored in phonebook).</a:t>
                      </a:r>
                      <a:endParaRPr lang="en-US" sz="1400" b="0"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20401763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Technical Status of Data Card</a:t>
            </a:r>
          </a:p>
        </p:txBody>
      </p:sp>
      <p:graphicFrame>
        <p:nvGraphicFramePr>
          <p:cNvPr id="4" name="Table 3"/>
          <p:cNvGraphicFramePr>
            <a:graphicFrameLocks noGrp="1"/>
          </p:cNvGraphicFramePr>
          <p:nvPr>
            <p:extLst>
              <p:ext uri="{D42A27DB-BD31-4B8C-83A1-F6EECF244321}">
                <p14:modId xmlns:p14="http://schemas.microsoft.com/office/powerpoint/2010/main" val="4094386743"/>
              </p:ext>
            </p:extLst>
          </p:nvPr>
        </p:nvGraphicFramePr>
        <p:xfrm>
          <a:off x="558800" y="1600200"/>
          <a:ext cx="8026400" cy="4310751"/>
        </p:xfrm>
        <a:graphic>
          <a:graphicData uri="http://schemas.openxmlformats.org/drawingml/2006/table">
            <a:tbl>
              <a:tblPr>
                <a:tableStyleId>{5940675A-B579-460E-94D1-54222C63F5DA}</a:tableStyleId>
              </a:tblPr>
              <a:tblGrid>
                <a:gridCol w="508000"/>
                <a:gridCol w="1422400"/>
                <a:gridCol w="1968500"/>
                <a:gridCol w="4127500"/>
              </a:tblGrid>
              <a:tr h="228336">
                <a:tc>
                  <a:txBody>
                    <a:bodyPr/>
                    <a:lstStyle/>
                    <a:p>
                      <a:pPr algn="ctr" fontAlgn="b"/>
                      <a:r>
                        <a:rPr lang="en-US" sz="1400" u="none" strike="noStrike" dirty="0" err="1">
                          <a:solidFill>
                            <a:schemeClr val="bg1"/>
                          </a:solidFill>
                          <a:effectLst/>
                        </a:rPr>
                        <a:t>Sl.No</a:t>
                      </a:r>
                      <a:r>
                        <a:rPr lang="en-US" sz="1400" u="none" strike="noStrike" dirty="0">
                          <a:solidFill>
                            <a:schemeClr val="bg1"/>
                          </a:solidFill>
                          <a:effectLst/>
                        </a:rPr>
                        <a:t>.</a:t>
                      </a:r>
                      <a:endParaRPr lang="en-US" sz="1400" b="1" i="0" u="none" strike="noStrike" dirty="0">
                        <a:solidFill>
                          <a:schemeClr val="bg1"/>
                        </a:solidFill>
                        <a:effectLst/>
                        <a:latin typeface="Calibri"/>
                      </a:endParaRPr>
                    </a:p>
                  </a:txBody>
                  <a:tcPr marL="9525" marR="9525" marT="9525" marB="0" anchor="b">
                    <a:solidFill>
                      <a:schemeClr val="tx1"/>
                    </a:solidFill>
                  </a:tcPr>
                </a:tc>
                <a:tc>
                  <a:txBody>
                    <a:bodyPr/>
                    <a:lstStyle/>
                    <a:p>
                      <a:pPr algn="ctr" fontAlgn="b"/>
                      <a:r>
                        <a:rPr lang="en-US" sz="1400" u="none" strike="noStrike">
                          <a:solidFill>
                            <a:schemeClr val="bg1"/>
                          </a:solidFill>
                          <a:effectLst/>
                        </a:rPr>
                        <a:t>Features</a:t>
                      </a:r>
                      <a:endParaRPr lang="en-US" sz="1400" b="1" i="0" u="none" strike="noStrike">
                        <a:solidFill>
                          <a:schemeClr val="bg1"/>
                        </a:solidFill>
                        <a:effectLst/>
                        <a:latin typeface="Calibri"/>
                      </a:endParaRPr>
                    </a:p>
                  </a:txBody>
                  <a:tcPr marL="9525" marR="9525" marT="9525" marB="0" anchor="b">
                    <a:solidFill>
                      <a:schemeClr val="tx1"/>
                    </a:solidFill>
                  </a:tcPr>
                </a:tc>
                <a:tc>
                  <a:txBody>
                    <a:bodyPr/>
                    <a:lstStyle/>
                    <a:p>
                      <a:pPr algn="ctr" fontAlgn="b"/>
                      <a:r>
                        <a:rPr lang="en-US" sz="1400" u="none" strike="noStrike">
                          <a:solidFill>
                            <a:schemeClr val="bg1"/>
                          </a:solidFill>
                          <a:effectLst/>
                        </a:rPr>
                        <a:t>Status during  last TSEC</a:t>
                      </a:r>
                      <a:endParaRPr lang="en-US" sz="1400" b="1" i="0" u="none" strike="noStrike">
                        <a:solidFill>
                          <a:schemeClr val="bg1"/>
                        </a:solidFill>
                        <a:effectLst/>
                        <a:latin typeface="Calibri"/>
                      </a:endParaRPr>
                    </a:p>
                  </a:txBody>
                  <a:tcPr marL="9525" marR="9525" marT="9525" marB="0" anchor="b">
                    <a:solidFill>
                      <a:schemeClr val="tx1"/>
                    </a:solidFill>
                  </a:tcPr>
                </a:tc>
                <a:tc>
                  <a:txBody>
                    <a:bodyPr/>
                    <a:lstStyle/>
                    <a:p>
                      <a:pPr algn="ctr" fontAlgn="b"/>
                      <a:r>
                        <a:rPr lang="en-US" sz="1400" u="none" strike="noStrike" dirty="0">
                          <a:solidFill>
                            <a:schemeClr val="bg1"/>
                          </a:solidFill>
                          <a:effectLst/>
                        </a:rPr>
                        <a:t>Present status</a:t>
                      </a:r>
                      <a:endParaRPr lang="en-US" sz="1400" b="1" i="0" u="none" strike="noStrike" dirty="0">
                        <a:solidFill>
                          <a:schemeClr val="bg1"/>
                        </a:solidFill>
                        <a:effectLst/>
                        <a:latin typeface="Calibri"/>
                      </a:endParaRPr>
                    </a:p>
                  </a:txBody>
                  <a:tcPr marL="9525" marR="9525" marT="9525" marB="0" anchor="b">
                    <a:solidFill>
                      <a:schemeClr val="tx1"/>
                    </a:solidFill>
                  </a:tcPr>
                </a:tc>
              </a:tr>
              <a:tr h="1608323">
                <a:tc>
                  <a:txBody>
                    <a:bodyPr/>
                    <a:lstStyle/>
                    <a:p>
                      <a:pPr algn="ctr" fontAlgn="ctr"/>
                      <a:r>
                        <a:rPr lang="en-US" sz="1400" u="none" strike="noStrike">
                          <a:effectLst/>
                        </a:rPr>
                        <a:t>9</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LED Indication</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dirty="0">
                          <a:effectLst/>
                        </a:rPr>
                        <a:t>4 Color Virtual LED on GUI was available. 2 Color LED was supported on Hardware</a:t>
                      </a:r>
                      <a:endParaRPr lang="en-US" sz="1400" b="0" i="0" u="none" strike="noStrike" dirty="0">
                        <a:solidFill>
                          <a:srgbClr val="000000"/>
                        </a:solidFill>
                        <a:effectLst/>
                        <a:latin typeface="Calibri"/>
                      </a:endParaRPr>
                    </a:p>
                  </a:txBody>
                  <a:tcPr marL="9525" marR="9525" marT="9525" marB="0" anchor="ctr"/>
                </a:tc>
                <a:tc>
                  <a:txBody>
                    <a:bodyPr/>
                    <a:lstStyle/>
                    <a:p>
                      <a:pPr algn="l" fontAlgn="ctr"/>
                      <a:r>
                        <a:rPr lang="en-US" sz="1400" u="none" strike="noStrike" dirty="0">
                          <a:effectLst/>
                        </a:rPr>
                        <a:t>4 Color LED indication is supported on Data Card as well as GUI in synchronized manner. LED Indications are as follows:</a:t>
                      </a:r>
                      <a:br>
                        <a:rPr lang="en-US" sz="1400" u="none" strike="noStrike" dirty="0">
                          <a:effectLst/>
                        </a:rPr>
                      </a:br>
                      <a:r>
                        <a:rPr lang="en-US" sz="1400" u="none" strike="noStrike" dirty="0">
                          <a:effectLst/>
                        </a:rPr>
                        <a:t>A. RED:  Network Searching/Latching</a:t>
                      </a:r>
                      <a:br>
                        <a:rPr lang="en-US" sz="1400" u="none" strike="noStrike" dirty="0">
                          <a:effectLst/>
                        </a:rPr>
                      </a:br>
                      <a:r>
                        <a:rPr lang="en-US" sz="1400" u="none" strike="noStrike" dirty="0">
                          <a:effectLst/>
                        </a:rPr>
                        <a:t>B. BLUE: GSM/GPRS/EDGE (2G)</a:t>
                      </a:r>
                      <a:br>
                        <a:rPr lang="en-US" sz="1400" u="none" strike="noStrike" dirty="0">
                          <a:effectLst/>
                        </a:rPr>
                      </a:br>
                      <a:r>
                        <a:rPr lang="en-US" sz="1400" u="none" strike="noStrike" dirty="0">
                          <a:effectLst/>
                        </a:rPr>
                        <a:t>C. GREEN: UMTS (3G)</a:t>
                      </a:r>
                      <a:br>
                        <a:rPr lang="en-US" sz="1400" u="none" strike="noStrike" dirty="0">
                          <a:effectLst/>
                        </a:rPr>
                      </a:br>
                      <a:r>
                        <a:rPr lang="en-US" sz="1400" u="none" strike="noStrike" dirty="0">
                          <a:effectLst/>
                        </a:rPr>
                        <a:t>D. PURPLE: HSDPA (3G)</a:t>
                      </a:r>
                      <a:br>
                        <a:rPr lang="en-US" sz="1400" u="none" strike="noStrike" dirty="0">
                          <a:effectLst/>
                        </a:rPr>
                      </a:br>
                      <a:endParaRPr lang="en-US" sz="1400" b="0" i="0" u="none" strike="noStrike" dirty="0">
                        <a:solidFill>
                          <a:srgbClr val="000000"/>
                        </a:solidFill>
                        <a:effectLst/>
                        <a:latin typeface="Calibri"/>
                      </a:endParaRPr>
                    </a:p>
                  </a:txBody>
                  <a:tcPr marL="9525" marR="9525" marT="9525" marB="0" anchor="ctr"/>
                </a:tc>
              </a:tr>
              <a:tr h="1008549">
                <a:tc>
                  <a:txBody>
                    <a:bodyPr/>
                    <a:lstStyle/>
                    <a:p>
                      <a:pPr algn="ctr" fontAlgn="ctr"/>
                      <a:r>
                        <a:rPr lang="en-US" sz="1400" u="none" strike="noStrike">
                          <a:effectLst/>
                        </a:rPr>
                        <a:t>10</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SMS Storage</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Apart from Logically Unlimited capacity of SMS storage in PC, Data Card was supporting 200 nos. of SMS </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Apart from Logically Unlimited capacity of SMS storage in PC, Data Card itself supports 250 SMS of 160 characters each.</a:t>
                      </a:r>
                      <a:endParaRPr lang="en-US" sz="1400" b="0" i="0" u="none" strike="noStrike">
                        <a:solidFill>
                          <a:srgbClr val="000000"/>
                        </a:solidFill>
                        <a:effectLst/>
                        <a:latin typeface="Calibri"/>
                      </a:endParaRPr>
                    </a:p>
                  </a:txBody>
                  <a:tcPr marL="9525" marR="9525" marT="9525" marB="0" anchor="ctr"/>
                </a:tc>
              </a:tr>
              <a:tr h="1208473">
                <a:tc>
                  <a:txBody>
                    <a:bodyPr/>
                    <a:lstStyle/>
                    <a:p>
                      <a:pPr algn="ctr" fontAlgn="ctr"/>
                      <a:r>
                        <a:rPr lang="en-US" sz="1400" u="none" strike="noStrike">
                          <a:effectLst/>
                        </a:rPr>
                        <a:t>11</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Phonebook Storage</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Apart from Logically Unlimited capacity of Phonebook storage in PC, Data Card itself supported 500 nos. of Contact details.</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dirty="0">
                          <a:effectLst/>
                        </a:rPr>
                        <a:t>Apart from Logically Unlimited capacity of Phonebook storage in PC, Data Card itself supports 500 Contact details.</a:t>
                      </a:r>
                      <a:endParaRPr lang="en-US" sz="1400" b="0"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16301325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Over view of GUI and Data Card</a:t>
            </a:r>
            <a:endParaRPr lang="en-US" sz="3600" dirty="0"/>
          </a:p>
        </p:txBody>
      </p:sp>
      <p:pic>
        <p:nvPicPr>
          <p:cNvPr id="5" name="Picture 2" descr="C:\Users\Pankaj\AppData\Local\Microsoft\Windows\Temporary Internet Files\Content.Outlook\PAGCRB4Y\LW273 balck color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670" t="5358" r="24875" b="10938"/>
          <a:stretch/>
        </p:blipFill>
        <p:spPr bwMode="auto">
          <a:xfrm>
            <a:off x="7086600" y="1676399"/>
            <a:ext cx="1434664" cy="4169453"/>
          </a:xfrm>
          <a:prstGeom prst="round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270" t="7260" r="27521" b="38570"/>
          <a:stretch/>
        </p:blipFill>
        <p:spPr bwMode="auto">
          <a:xfrm>
            <a:off x="609600" y="1698169"/>
            <a:ext cx="6019800" cy="41350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1727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Technical Status of Data Card</a:t>
            </a:r>
          </a:p>
        </p:txBody>
      </p:sp>
      <p:graphicFrame>
        <p:nvGraphicFramePr>
          <p:cNvPr id="4" name="Table 3"/>
          <p:cNvGraphicFramePr>
            <a:graphicFrameLocks noGrp="1"/>
          </p:cNvGraphicFramePr>
          <p:nvPr>
            <p:extLst>
              <p:ext uri="{D42A27DB-BD31-4B8C-83A1-F6EECF244321}">
                <p14:modId xmlns:p14="http://schemas.microsoft.com/office/powerpoint/2010/main" val="3041029515"/>
              </p:ext>
            </p:extLst>
          </p:nvPr>
        </p:nvGraphicFramePr>
        <p:xfrm>
          <a:off x="533400" y="1676400"/>
          <a:ext cx="8026400" cy="3451860"/>
        </p:xfrm>
        <a:graphic>
          <a:graphicData uri="http://schemas.openxmlformats.org/drawingml/2006/table">
            <a:tbl>
              <a:tblPr>
                <a:tableStyleId>{5940675A-B579-460E-94D1-54222C63F5DA}</a:tableStyleId>
              </a:tblPr>
              <a:tblGrid>
                <a:gridCol w="533400"/>
                <a:gridCol w="1397000"/>
                <a:gridCol w="1968500"/>
                <a:gridCol w="4127500"/>
              </a:tblGrid>
              <a:tr h="190500">
                <a:tc>
                  <a:txBody>
                    <a:bodyPr/>
                    <a:lstStyle/>
                    <a:p>
                      <a:pPr algn="ctr" fontAlgn="b"/>
                      <a:r>
                        <a:rPr lang="en-US" sz="1400" u="none" strike="noStrike" dirty="0" err="1">
                          <a:solidFill>
                            <a:schemeClr val="bg1"/>
                          </a:solidFill>
                          <a:effectLst/>
                        </a:rPr>
                        <a:t>Sl.No</a:t>
                      </a:r>
                      <a:r>
                        <a:rPr lang="en-US" sz="1400" u="none" strike="noStrike" dirty="0">
                          <a:solidFill>
                            <a:schemeClr val="bg1"/>
                          </a:solidFill>
                          <a:effectLst/>
                        </a:rPr>
                        <a:t>.</a:t>
                      </a:r>
                      <a:endParaRPr lang="en-US" sz="1400" b="1" i="0" u="none" strike="noStrike" dirty="0">
                        <a:solidFill>
                          <a:schemeClr val="bg1"/>
                        </a:solidFill>
                        <a:effectLst/>
                        <a:latin typeface="Calibri"/>
                      </a:endParaRPr>
                    </a:p>
                  </a:txBody>
                  <a:tcPr marL="9525" marR="9525" marT="9525" marB="0" anchor="b">
                    <a:solidFill>
                      <a:schemeClr val="tx1"/>
                    </a:solidFill>
                  </a:tcPr>
                </a:tc>
                <a:tc>
                  <a:txBody>
                    <a:bodyPr/>
                    <a:lstStyle/>
                    <a:p>
                      <a:pPr algn="ctr" fontAlgn="b"/>
                      <a:r>
                        <a:rPr lang="en-US" sz="1400" u="none" strike="noStrike">
                          <a:solidFill>
                            <a:schemeClr val="bg1"/>
                          </a:solidFill>
                          <a:effectLst/>
                        </a:rPr>
                        <a:t>Features</a:t>
                      </a:r>
                      <a:endParaRPr lang="en-US" sz="1400" b="1" i="0" u="none" strike="noStrike">
                        <a:solidFill>
                          <a:schemeClr val="bg1"/>
                        </a:solidFill>
                        <a:effectLst/>
                        <a:latin typeface="Calibri"/>
                      </a:endParaRPr>
                    </a:p>
                  </a:txBody>
                  <a:tcPr marL="9525" marR="9525" marT="9525" marB="0" anchor="b">
                    <a:solidFill>
                      <a:schemeClr val="tx1"/>
                    </a:solidFill>
                  </a:tcPr>
                </a:tc>
                <a:tc>
                  <a:txBody>
                    <a:bodyPr/>
                    <a:lstStyle/>
                    <a:p>
                      <a:pPr algn="ctr" fontAlgn="b"/>
                      <a:r>
                        <a:rPr lang="en-US" sz="1400" u="none" strike="noStrike">
                          <a:solidFill>
                            <a:schemeClr val="bg1"/>
                          </a:solidFill>
                          <a:effectLst/>
                        </a:rPr>
                        <a:t>Status during  last TSEC</a:t>
                      </a:r>
                      <a:endParaRPr lang="en-US" sz="1400" b="1" i="0" u="none" strike="noStrike">
                        <a:solidFill>
                          <a:schemeClr val="bg1"/>
                        </a:solidFill>
                        <a:effectLst/>
                        <a:latin typeface="Calibri"/>
                      </a:endParaRPr>
                    </a:p>
                  </a:txBody>
                  <a:tcPr marL="9525" marR="9525" marT="9525" marB="0" anchor="b">
                    <a:solidFill>
                      <a:schemeClr val="tx1"/>
                    </a:solidFill>
                  </a:tcPr>
                </a:tc>
                <a:tc>
                  <a:txBody>
                    <a:bodyPr/>
                    <a:lstStyle/>
                    <a:p>
                      <a:pPr algn="ctr" fontAlgn="b"/>
                      <a:r>
                        <a:rPr lang="en-US" sz="1400" u="none" strike="noStrike" dirty="0">
                          <a:solidFill>
                            <a:schemeClr val="bg1"/>
                          </a:solidFill>
                          <a:effectLst/>
                        </a:rPr>
                        <a:t>Present status</a:t>
                      </a:r>
                      <a:endParaRPr lang="en-US" sz="1400" b="1" i="0" u="none" strike="noStrike" dirty="0">
                        <a:solidFill>
                          <a:schemeClr val="bg1"/>
                        </a:solidFill>
                        <a:effectLst/>
                        <a:latin typeface="Calibri"/>
                      </a:endParaRPr>
                    </a:p>
                  </a:txBody>
                  <a:tcPr marL="9525" marR="9525" marT="9525" marB="0" anchor="b">
                    <a:solidFill>
                      <a:schemeClr val="tx1"/>
                    </a:solidFill>
                  </a:tcPr>
                </a:tc>
              </a:tr>
              <a:tr h="952500">
                <a:tc>
                  <a:txBody>
                    <a:bodyPr/>
                    <a:lstStyle/>
                    <a:p>
                      <a:pPr algn="ctr" fontAlgn="ctr"/>
                      <a:r>
                        <a:rPr lang="en-US" sz="1400" u="none" strike="noStrike">
                          <a:effectLst/>
                        </a:rPr>
                        <a:t>12</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Removal of “Audio Device” Button</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It was required to select "Audio Device" button of data card once after installation of device to make it default audio device.</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dirty="0">
                          <a:effectLst/>
                        </a:rPr>
                        <a:t>“Audio Device” button is removed. Now user no needs to click on any button even for a single time to listen music when Data Card is inserted first time</a:t>
                      </a:r>
                      <a:endParaRPr lang="en-US" sz="1400" b="0" i="0" u="none" strike="noStrike" dirty="0">
                        <a:solidFill>
                          <a:srgbClr val="000000"/>
                        </a:solidFill>
                        <a:effectLst/>
                        <a:latin typeface="Calibri"/>
                      </a:endParaRPr>
                    </a:p>
                  </a:txBody>
                  <a:tcPr marL="9525" marR="9525" marT="9525" marB="0" anchor="ctr"/>
                </a:tc>
              </a:tr>
              <a:tr h="762000">
                <a:tc>
                  <a:txBody>
                    <a:bodyPr/>
                    <a:lstStyle/>
                    <a:p>
                      <a:pPr algn="ctr" fontAlgn="ctr"/>
                      <a:r>
                        <a:rPr lang="en-US" sz="1400" u="none" strike="noStrike">
                          <a:effectLst/>
                        </a:rPr>
                        <a:t>13</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Compatibility with Old Supplied Data Card</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dirty="0" smtClean="0">
                          <a:effectLst/>
                        </a:rPr>
                        <a:t>Was</a:t>
                      </a:r>
                      <a:r>
                        <a:rPr lang="en-US" sz="1400" u="none" strike="noStrike" baseline="0" dirty="0" smtClean="0">
                          <a:effectLst/>
                        </a:rPr>
                        <a:t> not a part of tender.</a:t>
                      </a:r>
                      <a:endParaRPr lang="en-US" sz="1400" b="0" i="0" u="none" strike="noStrike" dirty="0">
                        <a:solidFill>
                          <a:srgbClr val="000000"/>
                        </a:solidFill>
                        <a:effectLst/>
                        <a:latin typeface="Calibri"/>
                      </a:endParaRPr>
                    </a:p>
                  </a:txBody>
                  <a:tcPr marL="9525" marR="9525" marT="9525" marB="0" anchor="ctr"/>
                </a:tc>
                <a:tc>
                  <a:txBody>
                    <a:bodyPr/>
                    <a:lstStyle/>
                    <a:p>
                      <a:pPr algn="l" fontAlgn="ctr"/>
                      <a:r>
                        <a:rPr lang="en-US" sz="1400" u="none" strike="noStrike" dirty="0">
                          <a:effectLst/>
                        </a:rPr>
                        <a:t>Data Card is fully compatible with old Supply of Data Card. If Old supply Data Card is already installed, New Data Card installed separately as launches itself as stand alone application.</a:t>
                      </a:r>
                      <a:endParaRPr lang="en-US" sz="1400" b="0" i="0" u="none" strike="noStrike" dirty="0">
                        <a:solidFill>
                          <a:srgbClr val="000000"/>
                        </a:solidFill>
                        <a:effectLst/>
                        <a:latin typeface="Calibri"/>
                      </a:endParaRPr>
                    </a:p>
                  </a:txBody>
                  <a:tcPr marL="9525" marR="9525" marT="9525" marB="0" anchor="ctr"/>
                </a:tc>
              </a:tr>
              <a:tr h="762000">
                <a:tc>
                  <a:txBody>
                    <a:bodyPr/>
                    <a:lstStyle/>
                    <a:p>
                      <a:pPr algn="ctr" fontAlgn="ctr"/>
                      <a:r>
                        <a:rPr lang="en-US" sz="1400" u="none" strike="noStrike">
                          <a:effectLst/>
                        </a:rPr>
                        <a:t>14</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Compatibility with other make Data Cards</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dirty="0">
                          <a:effectLst/>
                        </a:rPr>
                        <a:t>Was not required as other make data cards were launched in market after </a:t>
                      </a:r>
                      <a:r>
                        <a:rPr lang="en-US" sz="1400" u="none" strike="noStrike" dirty="0" smtClean="0">
                          <a:effectLst/>
                        </a:rPr>
                        <a:t>BSNL Tender only.</a:t>
                      </a:r>
                      <a:endParaRPr lang="en-US" sz="1400" b="0" i="0" u="none" strike="noStrike" dirty="0">
                        <a:solidFill>
                          <a:srgbClr val="000000"/>
                        </a:solidFill>
                        <a:effectLst/>
                        <a:latin typeface="Calibri"/>
                      </a:endParaRPr>
                    </a:p>
                  </a:txBody>
                  <a:tcPr marL="9525" marR="9525" marT="9525" marB="0" anchor="ctr"/>
                </a:tc>
                <a:tc>
                  <a:txBody>
                    <a:bodyPr/>
                    <a:lstStyle/>
                    <a:p>
                      <a:pPr algn="l" fontAlgn="ctr"/>
                      <a:r>
                        <a:rPr lang="en-US" sz="1400" u="none" strike="noStrike" dirty="0">
                          <a:effectLst/>
                        </a:rPr>
                        <a:t>Data Card works with other make Data </a:t>
                      </a:r>
                      <a:r>
                        <a:rPr lang="en-US" sz="1400" u="none" strike="noStrike" dirty="0" smtClean="0">
                          <a:effectLst/>
                        </a:rPr>
                        <a:t>Cards</a:t>
                      </a:r>
                      <a:endParaRPr lang="en-US" sz="1400" b="0"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28173275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Technical Status of Data Card</a:t>
            </a:r>
          </a:p>
        </p:txBody>
      </p:sp>
      <p:graphicFrame>
        <p:nvGraphicFramePr>
          <p:cNvPr id="4" name="Table 3"/>
          <p:cNvGraphicFramePr>
            <a:graphicFrameLocks noGrp="1"/>
          </p:cNvGraphicFramePr>
          <p:nvPr>
            <p:extLst>
              <p:ext uri="{D42A27DB-BD31-4B8C-83A1-F6EECF244321}">
                <p14:modId xmlns:p14="http://schemas.microsoft.com/office/powerpoint/2010/main" val="659142891"/>
              </p:ext>
            </p:extLst>
          </p:nvPr>
        </p:nvGraphicFramePr>
        <p:xfrm>
          <a:off x="533400" y="1600200"/>
          <a:ext cx="8026400" cy="3878580"/>
        </p:xfrm>
        <a:graphic>
          <a:graphicData uri="http://schemas.openxmlformats.org/drawingml/2006/table">
            <a:tbl>
              <a:tblPr>
                <a:tableStyleId>{5940675A-B579-460E-94D1-54222C63F5DA}</a:tableStyleId>
              </a:tblPr>
              <a:tblGrid>
                <a:gridCol w="609600"/>
                <a:gridCol w="1320800"/>
                <a:gridCol w="1968500"/>
                <a:gridCol w="4127500"/>
              </a:tblGrid>
              <a:tr h="190500">
                <a:tc>
                  <a:txBody>
                    <a:bodyPr/>
                    <a:lstStyle/>
                    <a:p>
                      <a:pPr algn="ctr" fontAlgn="b"/>
                      <a:r>
                        <a:rPr lang="en-US" sz="1400" u="none" strike="noStrike">
                          <a:solidFill>
                            <a:schemeClr val="bg1"/>
                          </a:solidFill>
                          <a:effectLst/>
                        </a:rPr>
                        <a:t>Sl.No.</a:t>
                      </a:r>
                      <a:endParaRPr lang="en-US" sz="1400" b="1" i="0" u="none" strike="noStrike">
                        <a:solidFill>
                          <a:schemeClr val="bg1"/>
                        </a:solidFill>
                        <a:effectLst/>
                        <a:latin typeface="Calibri"/>
                      </a:endParaRPr>
                    </a:p>
                  </a:txBody>
                  <a:tcPr marL="9525" marR="9525" marT="9525" marB="0" anchor="b">
                    <a:solidFill>
                      <a:schemeClr val="tx1"/>
                    </a:solidFill>
                  </a:tcPr>
                </a:tc>
                <a:tc>
                  <a:txBody>
                    <a:bodyPr/>
                    <a:lstStyle/>
                    <a:p>
                      <a:pPr algn="ctr" fontAlgn="b"/>
                      <a:r>
                        <a:rPr lang="en-US" sz="1400" u="none" strike="noStrike">
                          <a:solidFill>
                            <a:schemeClr val="bg1"/>
                          </a:solidFill>
                          <a:effectLst/>
                        </a:rPr>
                        <a:t>Features</a:t>
                      </a:r>
                      <a:endParaRPr lang="en-US" sz="1400" b="1" i="0" u="none" strike="noStrike">
                        <a:solidFill>
                          <a:schemeClr val="bg1"/>
                        </a:solidFill>
                        <a:effectLst/>
                        <a:latin typeface="Calibri"/>
                      </a:endParaRPr>
                    </a:p>
                  </a:txBody>
                  <a:tcPr marL="9525" marR="9525" marT="9525" marB="0" anchor="b">
                    <a:solidFill>
                      <a:schemeClr val="tx1"/>
                    </a:solidFill>
                  </a:tcPr>
                </a:tc>
                <a:tc>
                  <a:txBody>
                    <a:bodyPr/>
                    <a:lstStyle/>
                    <a:p>
                      <a:pPr algn="ctr" fontAlgn="b"/>
                      <a:r>
                        <a:rPr lang="en-US" sz="1400" u="none" strike="noStrike">
                          <a:solidFill>
                            <a:schemeClr val="bg1"/>
                          </a:solidFill>
                          <a:effectLst/>
                        </a:rPr>
                        <a:t>Status during  last TSEC</a:t>
                      </a:r>
                      <a:endParaRPr lang="en-US" sz="1400" b="1" i="0" u="none" strike="noStrike">
                        <a:solidFill>
                          <a:schemeClr val="bg1"/>
                        </a:solidFill>
                        <a:effectLst/>
                        <a:latin typeface="Calibri"/>
                      </a:endParaRPr>
                    </a:p>
                  </a:txBody>
                  <a:tcPr marL="9525" marR="9525" marT="9525" marB="0" anchor="b">
                    <a:solidFill>
                      <a:schemeClr val="tx1"/>
                    </a:solidFill>
                  </a:tcPr>
                </a:tc>
                <a:tc>
                  <a:txBody>
                    <a:bodyPr/>
                    <a:lstStyle/>
                    <a:p>
                      <a:pPr algn="ctr" fontAlgn="b"/>
                      <a:r>
                        <a:rPr lang="en-US" sz="1400" u="none" strike="noStrike" dirty="0">
                          <a:solidFill>
                            <a:schemeClr val="bg1"/>
                          </a:solidFill>
                          <a:effectLst/>
                        </a:rPr>
                        <a:t>Present status</a:t>
                      </a:r>
                      <a:endParaRPr lang="en-US" sz="1400" b="1" i="0" u="none" strike="noStrike" dirty="0">
                        <a:solidFill>
                          <a:schemeClr val="bg1"/>
                        </a:solidFill>
                        <a:effectLst/>
                        <a:latin typeface="Calibri"/>
                      </a:endParaRPr>
                    </a:p>
                  </a:txBody>
                  <a:tcPr marL="9525" marR="9525" marT="9525" marB="0" anchor="b">
                    <a:solidFill>
                      <a:schemeClr val="tx1"/>
                    </a:solidFill>
                  </a:tcPr>
                </a:tc>
              </a:tr>
              <a:tr h="762000">
                <a:tc>
                  <a:txBody>
                    <a:bodyPr/>
                    <a:lstStyle/>
                    <a:p>
                      <a:pPr algn="ctr" fontAlgn="ctr"/>
                      <a:r>
                        <a:rPr lang="en-US" sz="1400" u="none" strike="noStrike">
                          <a:effectLst/>
                        </a:rPr>
                        <a:t>15</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Note for Data Statistics</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Was not a part of tender. Hence not provided</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“Data Shown is for reference only. Not for any type of billing purposes.” Note is displayed in GUI when user clicks on internet button. Note is provided so that user not confuse about Data Statistics w.r.t. Statistics of BSNL's Billing System.</a:t>
                      </a:r>
                      <a:endParaRPr lang="en-US" sz="1400" b="0" i="0" u="none" strike="noStrike">
                        <a:solidFill>
                          <a:srgbClr val="000000"/>
                        </a:solidFill>
                        <a:effectLst/>
                        <a:latin typeface="Calibri"/>
                      </a:endParaRPr>
                    </a:p>
                  </a:txBody>
                  <a:tcPr marL="9525" marR="9525" marT="9525" marB="0" anchor="ctr"/>
                </a:tc>
              </a:tr>
              <a:tr h="952500">
                <a:tc>
                  <a:txBody>
                    <a:bodyPr/>
                    <a:lstStyle/>
                    <a:p>
                      <a:pPr algn="ctr" fontAlgn="ctr"/>
                      <a:r>
                        <a:rPr lang="en-US" sz="1400" u="none" strike="noStrike">
                          <a:effectLst/>
                        </a:rPr>
                        <a:t>16</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Working with Antivirus</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Was not a part of tender. Hence not provided. Hence Tested with Available Antivirus (Not Specific Antivirus like Avira, Norton etc.) during Validation.</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Data Card Works well with Popular Antivirus (Avira, Norton etc.)</a:t>
                      </a:r>
                      <a:endParaRPr lang="en-US" sz="1400" b="0" i="0" u="none" strike="noStrike">
                        <a:solidFill>
                          <a:srgbClr val="000000"/>
                        </a:solidFill>
                        <a:effectLst/>
                        <a:latin typeface="Calibri"/>
                      </a:endParaRPr>
                    </a:p>
                  </a:txBody>
                  <a:tcPr marL="9525" marR="9525" marT="9525" marB="0" anchor="ctr"/>
                </a:tc>
              </a:tr>
              <a:tr h="762000">
                <a:tc>
                  <a:txBody>
                    <a:bodyPr/>
                    <a:lstStyle/>
                    <a:p>
                      <a:pPr algn="ctr" fontAlgn="ctr"/>
                      <a:r>
                        <a:rPr lang="en-US" sz="1400" u="none" strike="noStrike">
                          <a:effectLst/>
                        </a:rPr>
                        <a:t>17</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Compatibility with different OS &amp; Different Vendor’s Laptop/PC</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a:effectLst/>
                        </a:rPr>
                        <a:t>Was not a part of tender. Hence Tested with Available Different Vendor's Laptop/PC during Validation.</a:t>
                      </a:r>
                      <a:endParaRPr lang="en-US" sz="1400" b="0" i="0" u="none" strike="noStrike">
                        <a:solidFill>
                          <a:srgbClr val="000000"/>
                        </a:solidFill>
                        <a:effectLst/>
                        <a:latin typeface="Calibri"/>
                      </a:endParaRPr>
                    </a:p>
                  </a:txBody>
                  <a:tcPr marL="9525" marR="9525" marT="9525" marB="0" anchor="ctr"/>
                </a:tc>
                <a:tc>
                  <a:txBody>
                    <a:bodyPr/>
                    <a:lstStyle/>
                    <a:p>
                      <a:pPr algn="l" fontAlgn="ctr"/>
                      <a:r>
                        <a:rPr lang="en-US" sz="1400" u="none" strike="noStrike" dirty="0">
                          <a:effectLst/>
                        </a:rPr>
                        <a:t>Data Card is compatible with OS (Windows </a:t>
                      </a:r>
                      <a:r>
                        <a:rPr lang="en-US" sz="1400" u="none" strike="noStrike" dirty="0" err="1">
                          <a:effectLst/>
                        </a:rPr>
                        <a:t>Xp</a:t>
                      </a:r>
                      <a:r>
                        <a:rPr lang="en-US" sz="1400" u="none" strike="noStrike" dirty="0">
                          <a:effectLst/>
                        </a:rPr>
                        <a:t>/Vista/7, MAC OSX, Linux Ubuntu). It supports different vendor’s Laptop/PC (Tested with HCL ME/HP Pavilion, Dell </a:t>
                      </a:r>
                      <a:r>
                        <a:rPr lang="en-US" sz="1400" u="none" strike="noStrike" dirty="0" err="1">
                          <a:effectLst/>
                        </a:rPr>
                        <a:t>Vostro</a:t>
                      </a:r>
                      <a:r>
                        <a:rPr lang="en-US" sz="1400" u="none" strike="noStrike" dirty="0">
                          <a:effectLst/>
                        </a:rPr>
                        <a:t> etc.)</a:t>
                      </a:r>
                      <a:endParaRPr lang="en-US" sz="1400" b="0"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17285821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List of our Technical Engineers across the country </a:t>
            </a:r>
            <a:endParaRPr lang="en-US" dirty="0"/>
          </a:p>
        </p:txBody>
      </p:sp>
      <p:sp>
        <p:nvSpPr>
          <p:cNvPr id="3" name="Subtitle 2"/>
          <p:cNvSpPr>
            <a:spLocks noGrp="1"/>
          </p:cNvSpPr>
          <p:nvPr>
            <p:ph type="subTitle" idx="1"/>
          </p:nvPr>
        </p:nvSpPr>
        <p:spPr/>
        <p:txBody>
          <a:bodyPr>
            <a:normAutofit/>
          </a:bodyPr>
          <a:lstStyle/>
          <a:p>
            <a:r>
              <a:rPr lang="en-US" dirty="0" smtClean="0"/>
              <a:t>Model No. LW272 for 3.6 Mbps </a:t>
            </a:r>
            <a:r>
              <a:rPr lang="en-US" dirty="0"/>
              <a:t>&amp;</a:t>
            </a:r>
            <a:r>
              <a:rPr lang="en-US" dirty="0" smtClean="0"/>
              <a:t> LW273 for 7.2 Mbps</a:t>
            </a:r>
            <a:endParaRPr lang="en-US" dirty="0"/>
          </a:p>
        </p:txBody>
      </p:sp>
      <p:pic>
        <p:nvPicPr>
          <p:cNvPr id="4" name="Picture 2" descr="C:\Users\Pankaj\AppData\Local\Microsoft\Windows\Temporary Internet Files\Content.Outlook\PAGCRB4Y\LW273 balck color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670" t="5358" r="24875" b="10938"/>
          <a:stretch/>
        </p:blipFill>
        <p:spPr bwMode="auto">
          <a:xfrm rot="5400000">
            <a:off x="6058174" y="2987853"/>
            <a:ext cx="1327506" cy="358140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9378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List of our Technical Engineers</a:t>
            </a:r>
          </a:p>
        </p:txBody>
      </p:sp>
      <p:graphicFrame>
        <p:nvGraphicFramePr>
          <p:cNvPr id="5" name="Table 4"/>
          <p:cNvGraphicFramePr>
            <a:graphicFrameLocks noGrp="1"/>
          </p:cNvGraphicFramePr>
          <p:nvPr>
            <p:extLst>
              <p:ext uri="{D42A27DB-BD31-4B8C-83A1-F6EECF244321}">
                <p14:modId xmlns:p14="http://schemas.microsoft.com/office/powerpoint/2010/main" val="1591185310"/>
              </p:ext>
            </p:extLst>
          </p:nvPr>
        </p:nvGraphicFramePr>
        <p:xfrm>
          <a:off x="609600" y="1600201"/>
          <a:ext cx="8000999" cy="4011006"/>
        </p:xfrm>
        <a:graphic>
          <a:graphicData uri="http://schemas.openxmlformats.org/drawingml/2006/table">
            <a:tbl>
              <a:tblPr>
                <a:tableStyleId>{5940675A-B579-460E-94D1-54222C63F5DA}</a:tableStyleId>
              </a:tblPr>
              <a:tblGrid>
                <a:gridCol w="1866418"/>
                <a:gridCol w="1866418"/>
                <a:gridCol w="1388961"/>
                <a:gridCol w="2879202"/>
              </a:tblGrid>
              <a:tr h="204007">
                <a:tc>
                  <a:txBody>
                    <a:bodyPr/>
                    <a:lstStyle/>
                    <a:p>
                      <a:pPr algn="ctr" fontAlgn="ctr"/>
                      <a:r>
                        <a:rPr lang="en-US" sz="1200" u="none" strike="noStrike" dirty="0">
                          <a:solidFill>
                            <a:schemeClr val="bg1"/>
                          </a:solidFill>
                          <a:effectLst/>
                        </a:rPr>
                        <a:t>Circle</a:t>
                      </a:r>
                      <a:endParaRPr lang="en-US" sz="1200" b="1" i="0" u="none" strike="noStrike" dirty="0">
                        <a:solidFill>
                          <a:schemeClr val="bg1"/>
                        </a:solidFill>
                        <a:effectLst/>
                        <a:latin typeface="Cambria"/>
                      </a:endParaRPr>
                    </a:p>
                  </a:txBody>
                  <a:tcPr marL="5751" marR="5751" marT="5751" marB="0" anchor="ctr">
                    <a:solidFill>
                      <a:schemeClr val="tx1"/>
                    </a:solidFill>
                  </a:tcPr>
                </a:tc>
                <a:tc>
                  <a:txBody>
                    <a:bodyPr/>
                    <a:lstStyle/>
                    <a:p>
                      <a:pPr algn="ctr" fontAlgn="ctr"/>
                      <a:r>
                        <a:rPr lang="en-US" sz="1200" u="none" strike="noStrike">
                          <a:solidFill>
                            <a:schemeClr val="bg1"/>
                          </a:solidFill>
                          <a:effectLst/>
                        </a:rPr>
                        <a:t>Contact Person</a:t>
                      </a:r>
                      <a:endParaRPr lang="en-US" sz="1200" b="1" i="0" u="none" strike="noStrike">
                        <a:solidFill>
                          <a:schemeClr val="bg1"/>
                        </a:solidFill>
                        <a:effectLst/>
                        <a:latin typeface="Cambria"/>
                      </a:endParaRPr>
                    </a:p>
                  </a:txBody>
                  <a:tcPr marL="5751" marR="5751" marT="5751" marB="0" anchor="ctr">
                    <a:solidFill>
                      <a:schemeClr val="tx1"/>
                    </a:solidFill>
                  </a:tcPr>
                </a:tc>
                <a:tc>
                  <a:txBody>
                    <a:bodyPr/>
                    <a:lstStyle/>
                    <a:p>
                      <a:pPr algn="ctr" fontAlgn="ctr"/>
                      <a:r>
                        <a:rPr lang="en-US" sz="1200" u="none" strike="noStrike">
                          <a:solidFill>
                            <a:schemeClr val="bg1"/>
                          </a:solidFill>
                          <a:effectLst/>
                        </a:rPr>
                        <a:t>Contact No.</a:t>
                      </a:r>
                      <a:endParaRPr lang="en-US" sz="1200" b="1" i="0" u="none" strike="noStrike">
                        <a:solidFill>
                          <a:schemeClr val="bg1"/>
                        </a:solidFill>
                        <a:effectLst/>
                        <a:latin typeface="Cambria"/>
                      </a:endParaRPr>
                    </a:p>
                  </a:txBody>
                  <a:tcPr marL="5751" marR="5751" marT="5751" marB="0" anchor="ctr">
                    <a:solidFill>
                      <a:schemeClr val="tx1"/>
                    </a:solidFill>
                  </a:tcPr>
                </a:tc>
                <a:tc>
                  <a:txBody>
                    <a:bodyPr/>
                    <a:lstStyle/>
                    <a:p>
                      <a:pPr algn="ctr" fontAlgn="ctr"/>
                      <a:r>
                        <a:rPr lang="en-US" sz="1200" u="none" strike="noStrike" dirty="0">
                          <a:solidFill>
                            <a:schemeClr val="bg1"/>
                          </a:solidFill>
                          <a:effectLst/>
                        </a:rPr>
                        <a:t>E Mail ID</a:t>
                      </a:r>
                      <a:endParaRPr lang="en-US" sz="1200" b="1" i="0" u="none" strike="noStrike" dirty="0">
                        <a:solidFill>
                          <a:schemeClr val="bg1"/>
                        </a:solidFill>
                        <a:effectLst/>
                        <a:latin typeface="Cambria"/>
                      </a:endParaRPr>
                    </a:p>
                  </a:txBody>
                  <a:tcPr marL="5751" marR="5751" marT="5751" marB="0" anchor="ctr">
                    <a:solidFill>
                      <a:schemeClr val="tx1"/>
                    </a:solidFill>
                  </a:tcPr>
                </a:tc>
              </a:tr>
              <a:tr h="214761">
                <a:tc rowSpan="3">
                  <a:txBody>
                    <a:bodyPr/>
                    <a:lstStyle/>
                    <a:p>
                      <a:pPr algn="ctr" fontAlgn="ctr"/>
                      <a:r>
                        <a:rPr lang="en-US" sz="1200" u="none" strike="noStrike">
                          <a:effectLst/>
                        </a:rPr>
                        <a:t>Assam</a:t>
                      </a:r>
                      <a:endParaRPr lang="en-US" sz="1200" b="1" i="0" u="none" strike="noStrike">
                        <a:effectLst/>
                        <a:latin typeface="Cambria"/>
                      </a:endParaRPr>
                    </a:p>
                  </a:txBody>
                  <a:tcPr marL="5751" marR="5751" marT="5751" marB="0" anchor="ctr"/>
                </a:tc>
                <a:tc>
                  <a:txBody>
                    <a:bodyPr/>
                    <a:lstStyle/>
                    <a:p>
                      <a:pPr algn="ctr" fontAlgn="ctr"/>
                      <a:r>
                        <a:rPr lang="en-US" sz="1200" u="none" strike="noStrike">
                          <a:effectLst/>
                        </a:rPr>
                        <a:t>Shrawan Kumar</a:t>
                      </a:r>
                      <a:endParaRPr lang="en-US" sz="1200" b="1" i="0" u="none" strike="noStrike">
                        <a:effectLst/>
                        <a:latin typeface="Cambria"/>
                      </a:endParaRPr>
                    </a:p>
                  </a:txBody>
                  <a:tcPr marL="5751" marR="5751" marT="5751" marB="0" anchor="ctr"/>
                </a:tc>
                <a:tc>
                  <a:txBody>
                    <a:bodyPr/>
                    <a:lstStyle/>
                    <a:p>
                      <a:pPr algn="ctr" fontAlgn="ctr"/>
                      <a:r>
                        <a:rPr lang="en-US" sz="1200" u="none" strike="noStrike">
                          <a:effectLst/>
                        </a:rPr>
                        <a:t>09401700071</a:t>
                      </a:r>
                      <a:endParaRPr lang="en-US" sz="1200" b="1" i="0" u="none" strike="noStrike">
                        <a:effectLst/>
                        <a:latin typeface="Cambria"/>
                      </a:endParaRPr>
                    </a:p>
                  </a:txBody>
                  <a:tcPr marL="5751" marR="5751" marT="5751" marB="0" anchor="ctr"/>
                </a:tc>
                <a:tc rowSpan="19">
                  <a:txBody>
                    <a:bodyPr/>
                    <a:lstStyle/>
                    <a:p>
                      <a:pPr algn="ctr" fontAlgn="ctr"/>
                      <a:r>
                        <a:rPr lang="en-US" sz="1200" b="1" i="0" u="none" strike="noStrike" dirty="0" smtClean="0">
                          <a:solidFill>
                            <a:schemeClr val="tx1">
                              <a:lumMod val="85000"/>
                            </a:schemeClr>
                          </a:solidFill>
                          <a:effectLst/>
                          <a:latin typeface="Cambria"/>
                        </a:rPr>
                        <a:t>Customercare@teracom.in</a:t>
                      </a:r>
                      <a:endParaRPr lang="en-US" sz="1200" b="1" i="0" u="none" strike="noStrike" dirty="0">
                        <a:solidFill>
                          <a:schemeClr val="tx1">
                            <a:lumMod val="85000"/>
                          </a:schemeClr>
                        </a:solidFill>
                        <a:effectLst/>
                        <a:latin typeface="Cambria"/>
                      </a:endParaRPr>
                    </a:p>
                  </a:txBody>
                  <a:tcPr marL="5751" marR="5751" marT="5751" marB="0" anchor="ctr"/>
                </a:tc>
              </a:tr>
              <a:tr h="214761">
                <a:tc vMerge="1">
                  <a:txBody>
                    <a:bodyPr/>
                    <a:lstStyle/>
                    <a:p>
                      <a:endParaRPr lang="en-US"/>
                    </a:p>
                  </a:txBody>
                  <a:tcPr/>
                </a:tc>
                <a:tc>
                  <a:txBody>
                    <a:bodyPr/>
                    <a:lstStyle/>
                    <a:p>
                      <a:pPr algn="ctr" fontAlgn="ctr"/>
                      <a:r>
                        <a:rPr lang="en-US" sz="1200" u="none" strike="noStrike">
                          <a:effectLst/>
                        </a:rPr>
                        <a:t>Mintoo</a:t>
                      </a:r>
                      <a:endParaRPr lang="en-US" sz="1200" b="0" i="0" u="none" strike="noStrike">
                        <a:effectLst/>
                        <a:latin typeface="Cambria"/>
                      </a:endParaRPr>
                    </a:p>
                  </a:txBody>
                  <a:tcPr marL="5751" marR="5751" marT="5751" marB="0" anchor="ctr"/>
                </a:tc>
                <a:tc>
                  <a:txBody>
                    <a:bodyPr/>
                    <a:lstStyle/>
                    <a:p>
                      <a:pPr algn="ctr" fontAlgn="ctr"/>
                      <a:r>
                        <a:rPr lang="en-US" sz="1200" u="none" strike="noStrike">
                          <a:effectLst/>
                        </a:rPr>
                        <a:t>09854217019</a:t>
                      </a:r>
                      <a:endParaRPr lang="en-US" sz="1200" b="0" i="0" u="none" strike="noStrike">
                        <a:effectLst/>
                        <a:latin typeface="Cambria"/>
                      </a:endParaRPr>
                    </a:p>
                  </a:txBody>
                  <a:tcPr marL="5751" marR="5751" marT="5751" marB="0" anchor="ctr"/>
                </a:tc>
                <a:tc vMerge="1">
                  <a:txBody>
                    <a:bodyPr/>
                    <a:lstStyle/>
                    <a:p>
                      <a:endParaRPr lang="en-US"/>
                    </a:p>
                  </a:txBody>
                  <a:tcPr/>
                </a:tc>
              </a:tr>
              <a:tr h="214761">
                <a:tc vMerge="1">
                  <a:txBody>
                    <a:bodyPr/>
                    <a:lstStyle/>
                    <a:p>
                      <a:endParaRPr lang="en-US"/>
                    </a:p>
                  </a:txBody>
                  <a:tcPr/>
                </a:tc>
                <a:tc>
                  <a:txBody>
                    <a:bodyPr/>
                    <a:lstStyle/>
                    <a:p>
                      <a:pPr algn="ctr" fontAlgn="ctr"/>
                      <a:r>
                        <a:rPr lang="en-US" sz="1200" u="none" strike="noStrike">
                          <a:effectLst/>
                        </a:rPr>
                        <a:t>Pradip baishya</a:t>
                      </a:r>
                      <a:endParaRPr lang="en-US" sz="1200" b="0" i="0" u="none" strike="noStrike">
                        <a:effectLst/>
                        <a:latin typeface="Cambria"/>
                      </a:endParaRPr>
                    </a:p>
                  </a:txBody>
                  <a:tcPr marL="5751" marR="5751" marT="5751" marB="0" anchor="ctr"/>
                </a:tc>
                <a:tc>
                  <a:txBody>
                    <a:bodyPr/>
                    <a:lstStyle/>
                    <a:p>
                      <a:pPr algn="ctr" fontAlgn="ctr"/>
                      <a:r>
                        <a:rPr lang="en-US" sz="1200" u="none" strike="noStrike">
                          <a:effectLst/>
                        </a:rPr>
                        <a:t>09401365226</a:t>
                      </a:r>
                      <a:endParaRPr lang="en-US" sz="1200" b="0" i="0" u="none" strike="noStrike">
                        <a:effectLst/>
                        <a:latin typeface="Cambria"/>
                      </a:endParaRPr>
                    </a:p>
                  </a:txBody>
                  <a:tcPr marL="5751" marR="5751" marT="5751" marB="0" anchor="ctr"/>
                </a:tc>
                <a:tc vMerge="1">
                  <a:txBody>
                    <a:bodyPr/>
                    <a:lstStyle/>
                    <a:p>
                      <a:endParaRPr lang="en-US"/>
                    </a:p>
                  </a:txBody>
                  <a:tcPr/>
                </a:tc>
              </a:tr>
              <a:tr h="99631">
                <a:tc rowSpan="5">
                  <a:txBody>
                    <a:bodyPr/>
                    <a:lstStyle/>
                    <a:p>
                      <a:pPr algn="ctr" fontAlgn="ctr"/>
                      <a:r>
                        <a:rPr lang="en-US" sz="1200" u="none" strike="noStrike">
                          <a:effectLst/>
                        </a:rPr>
                        <a:t>Bihar</a:t>
                      </a:r>
                      <a:endParaRPr lang="en-US" sz="1200" b="1" i="0" u="none" strike="noStrike">
                        <a:effectLst/>
                        <a:latin typeface="Cambria"/>
                      </a:endParaRPr>
                    </a:p>
                  </a:txBody>
                  <a:tcPr marL="5751" marR="5751" marT="5751" marB="0" anchor="ctr"/>
                </a:tc>
                <a:tc>
                  <a:txBody>
                    <a:bodyPr/>
                    <a:lstStyle/>
                    <a:p>
                      <a:pPr algn="ctr" fontAlgn="ctr"/>
                      <a:r>
                        <a:rPr lang="en-US" sz="1200" u="none" strike="noStrike">
                          <a:effectLst/>
                        </a:rPr>
                        <a:t>Vijay  chaudhary</a:t>
                      </a:r>
                      <a:endParaRPr lang="en-US" sz="1200" b="1" i="0" u="none" strike="noStrike">
                        <a:effectLst/>
                        <a:latin typeface="Cambria"/>
                      </a:endParaRPr>
                    </a:p>
                  </a:txBody>
                  <a:tcPr marL="5751" marR="5751" marT="5751" marB="0" anchor="ctr"/>
                </a:tc>
                <a:tc>
                  <a:txBody>
                    <a:bodyPr/>
                    <a:lstStyle/>
                    <a:p>
                      <a:pPr algn="ctr" fontAlgn="ctr"/>
                      <a:r>
                        <a:rPr lang="en-US" sz="1200" u="none" strike="noStrike">
                          <a:effectLst/>
                        </a:rPr>
                        <a:t>09472277188</a:t>
                      </a:r>
                      <a:endParaRPr lang="en-US" sz="1200" b="1" i="0" u="none" strike="noStrike">
                        <a:effectLst/>
                        <a:latin typeface="Cambria"/>
                      </a:endParaRPr>
                    </a:p>
                  </a:txBody>
                  <a:tcPr marL="5751" marR="5751" marT="5751" marB="0" anchor="ctr"/>
                </a:tc>
                <a:tc vMerge="1">
                  <a:txBody>
                    <a:bodyPr/>
                    <a:lstStyle/>
                    <a:p>
                      <a:pPr algn="ctr" fontAlgn="ctr"/>
                      <a:endParaRPr lang="en-US" sz="1200" b="1" i="0" u="none" strike="noStrike" dirty="0">
                        <a:solidFill>
                          <a:schemeClr val="bg1"/>
                        </a:solidFill>
                        <a:effectLst/>
                        <a:latin typeface="Cambria"/>
                      </a:endParaRPr>
                    </a:p>
                  </a:txBody>
                  <a:tcPr marL="5751" marR="5751" marT="5751" marB="0" anchor="ctr"/>
                </a:tc>
              </a:tr>
              <a:tr h="99631">
                <a:tc vMerge="1">
                  <a:txBody>
                    <a:bodyPr/>
                    <a:lstStyle/>
                    <a:p>
                      <a:endParaRPr lang="en-US"/>
                    </a:p>
                  </a:txBody>
                  <a:tcPr/>
                </a:tc>
                <a:tc>
                  <a:txBody>
                    <a:bodyPr/>
                    <a:lstStyle/>
                    <a:p>
                      <a:pPr algn="ctr" fontAlgn="ctr"/>
                      <a:r>
                        <a:rPr lang="en-US" sz="1200" u="none" strike="noStrike">
                          <a:effectLst/>
                        </a:rPr>
                        <a:t>Guddu Kumar Jha</a:t>
                      </a:r>
                      <a:endParaRPr lang="en-US" sz="1200" b="0" i="0" u="none" strike="noStrike">
                        <a:effectLst/>
                        <a:latin typeface="Cambria"/>
                      </a:endParaRPr>
                    </a:p>
                  </a:txBody>
                  <a:tcPr marL="5751" marR="5751" marT="5751" marB="0" anchor="ctr"/>
                </a:tc>
                <a:tc>
                  <a:txBody>
                    <a:bodyPr/>
                    <a:lstStyle/>
                    <a:p>
                      <a:pPr algn="ctr" fontAlgn="ctr"/>
                      <a:r>
                        <a:rPr lang="en-US" sz="1200" u="none" strike="noStrike">
                          <a:effectLst/>
                        </a:rPr>
                        <a:t>08986181528</a:t>
                      </a:r>
                      <a:endParaRPr lang="en-US" sz="1200" b="0" i="0" u="none" strike="noStrike">
                        <a:effectLst/>
                        <a:latin typeface="Cambria"/>
                      </a:endParaRPr>
                    </a:p>
                  </a:txBody>
                  <a:tcPr marL="5751" marR="5751" marT="5751" marB="0" anchor="ctr"/>
                </a:tc>
                <a:tc vMerge="1">
                  <a:txBody>
                    <a:bodyPr/>
                    <a:lstStyle/>
                    <a:p>
                      <a:endParaRPr lang="en-US"/>
                    </a:p>
                  </a:txBody>
                  <a:tcPr/>
                </a:tc>
              </a:tr>
              <a:tr h="99631">
                <a:tc vMerge="1">
                  <a:txBody>
                    <a:bodyPr/>
                    <a:lstStyle/>
                    <a:p>
                      <a:endParaRPr lang="en-US"/>
                    </a:p>
                  </a:txBody>
                  <a:tcPr/>
                </a:tc>
                <a:tc>
                  <a:txBody>
                    <a:bodyPr/>
                    <a:lstStyle/>
                    <a:p>
                      <a:pPr algn="ctr" fontAlgn="ctr"/>
                      <a:r>
                        <a:rPr lang="en-US" sz="1200" u="none" strike="noStrike">
                          <a:effectLst/>
                        </a:rPr>
                        <a:t>Alok Chaudhary</a:t>
                      </a:r>
                      <a:endParaRPr lang="en-US" sz="1200" b="0" i="0" u="none" strike="noStrike">
                        <a:effectLst/>
                        <a:latin typeface="Cambria"/>
                      </a:endParaRPr>
                    </a:p>
                  </a:txBody>
                  <a:tcPr marL="5751" marR="5751" marT="5751" marB="0" anchor="ctr"/>
                </a:tc>
                <a:tc>
                  <a:txBody>
                    <a:bodyPr/>
                    <a:lstStyle/>
                    <a:p>
                      <a:pPr algn="ctr" fontAlgn="ctr"/>
                      <a:r>
                        <a:rPr lang="en-US" sz="1200" u="none" strike="noStrike">
                          <a:effectLst/>
                        </a:rPr>
                        <a:t>07549937881</a:t>
                      </a:r>
                      <a:endParaRPr lang="en-US" sz="1200" b="0" i="0" u="none" strike="noStrike">
                        <a:effectLst/>
                        <a:latin typeface="Cambria"/>
                      </a:endParaRPr>
                    </a:p>
                  </a:txBody>
                  <a:tcPr marL="5751" marR="5751" marT="5751" marB="0" anchor="ctr"/>
                </a:tc>
                <a:tc vMerge="1">
                  <a:txBody>
                    <a:bodyPr/>
                    <a:lstStyle/>
                    <a:p>
                      <a:endParaRPr lang="en-US"/>
                    </a:p>
                  </a:txBody>
                  <a:tcPr/>
                </a:tc>
              </a:tr>
              <a:tr h="99631">
                <a:tc vMerge="1">
                  <a:txBody>
                    <a:bodyPr/>
                    <a:lstStyle/>
                    <a:p>
                      <a:endParaRPr lang="en-US"/>
                    </a:p>
                  </a:txBody>
                  <a:tcPr/>
                </a:tc>
                <a:tc>
                  <a:txBody>
                    <a:bodyPr/>
                    <a:lstStyle/>
                    <a:p>
                      <a:pPr algn="ctr" fontAlgn="ctr"/>
                      <a:r>
                        <a:rPr lang="en-US" sz="1200" u="none" strike="noStrike">
                          <a:effectLst/>
                        </a:rPr>
                        <a:t>Prem Ranjan</a:t>
                      </a:r>
                      <a:endParaRPr lang="en-US" sz="1200" b="0" i="0" u="none" strike="noStrike">
                        <a:effectLst/>
                        <a:latin typeface="Cambria"/>
                      </a:endParaRPr>
                    </a:p>
                  </a:txBody>
                  <a:tcPr marL="5751" marR="5751" marT="5751" marB="0" anchor="ctr"/>
                </a:tc>
                <a:tc>
                  <a:txBody>
                    <a:bodyPr/>
                    <a:lstStyle/>
                    <a:p>
                      <a:pPr algn="ctr" fontAlgn="ctr"/>
                      <a:r>
                        <a:rPr lang="en-US" sz="1200" u="none" strike="noStrike">
                          <a:effectLst/>
                        </a:rPr>
                        <a:t>09472077846</a:t>
                      </a:r>
                      <a:endParaRPr lang="en-US" sz="1200" b="0" i="0" u="none" strike="noStrike">
                        <a:effectLst/>
                        <a:latin typeface="Cambria"/>
                      </a:endParaRPr>
                    </a:p>
                  </a:txBody>
                  <a:tcPr marL="5751" marR="5751" marT="5751" marB="0" anchor="ctr"/>
                </a:tc>
                <a:tc vMerge="1">
                  <a:txBody>
                    <a:bodyPr/>
                    <a:lstStyle/>
                    <a:p>
                      <a:endParaRPr lang="en-US"/>
                    </a:p>
                  </a:txBody>
                  <a:tcPr/>
                </a:tc>
              </a:tr>
              <a:tr h="104376">
                <a:tc vMerge="1">
                  <a:txBody>
                    <a:bodyPr/>
                    <a:lstStyle/>
                    <a:p>
                      <a:endParaRPr lang="en-US"/>
                    </a:p>
                  </a:txBody>
                  <a:tcPr/>
                </a:tc>
                <a:tc>
                  <a:txBody>
                    <a:bodyPr/>
                    <a:lstStyle/>
                    <a:p>
                      <a:pPr algn="ctr" fontAlgn="ctr"/>
                      <a:r>
                        <a:rPr lang="en-US" sz="1200" u="none" strike="noStrike">
                          <a:effectLst/>
                        </a:rPr>
                        <a:t>Om Prakash</a:t>
                      </a:r>
                      <a:endParaRPr lang="en-US" sz="1200" b="0" i="0" u="none" strike="noStrike">
                        <a:effectLst/>
                        <a:latin typeface="Cambria"/>
                      </a:endParaRPr>
                    </a:p>
                  </a:txBody>
                  <a:tcPr marL="5751" marR="5751" marT="5751" marB="0" anchor="ctr"/>
                </a:tc>
                <a:tc>
                  <a:txBody>
                    <a:bodyPr/>
                    <a:lstStyle/>
                    <a:p>
                      <a:pPr algn="ctr" fontAlgn="ctr"/>
                      <a:r>
                        <a:rPr lang="en-US" sz="1200" u="none" strike="noStrike">
                          <a:effectLst/>
                        </a:rPr>
                        <a:t>09472241213</a:t>
                      </a:r>
                      <a:endParaRPr lang="en-US" sz="1200" b="0" i="0" u="none" strike="noStrike">
                        <a:effectLst/>
                        <a:latin typeface="Cambria"/>
                      </a:endParaRPr>
                    </a:p>
                  </a:txBody>
                  <a:tcPr marL="5751" marR="5751" marT="5751" marB="0" anchor="ctr"/>
                </a:tc>
                <a:tc vMerge="1">
                  <a:txBody>
                    <a:bodyPr/>
                    <a:lstStyle/>
                    <a:p>
                      <a:endParaRPr lang="en-US"/>
                    </a:p>
                  </a:txBody>
                  <a:tcPr/>
                </a:tc>
              </a:tr>
              <a:tr h="189754">
                <a:tc rowSpan="2">
                  <a:txBody>
                    <a:bodyPr/>
                    <a:lstStyle/>
                    <a:p>
                      <a:pPr algn="ctr" fontAlgn="ctr"/>
                      <a:r>
                        <a:rPr lang="en-US" sz="1200" u="none" strike="noStrike">
                          <a:effectLst/>
                        </a:rPr>
                        <a:t>Chattisgarh</a:t>
                      </a:r>
                      <a:endParaRPr lang="en-US" sz="1200" b="1" i="0" u="none" strike="noStrike">
                        <a:effectLst/>
                        <a:latin typeface="Cambria"/>
                      </a:endParaRPr>
                    </a:p>
                  </a:txBody>
                  <a:tcPr marL="5751" marR="5751" marT="5751" marB="0" anchor="ctr"/>
                </a:tc>
                <a:tc>
                  <a:txBody>
                    <a:bodyPr/>
                    <a:lstStyle/>
                    <a:p>
                      <a:pPr algn="ctr" fontAlgn="ctr"/>
                      <a:r>
                        <a:rPr lang="en-US" sz="1200" u="none" strike="noStrike">
                          <a:effectLst/>
                        </a:rPr>
                        <a:t>Harsh Bharadwaj</a:t>
                      </a:r>
                      <a:endParaRPr lang="en-US" sz="1200" b="1" i="0" u="none" strike="noStrike">
                        <a:effectLst/>
                        <a:latin typeface="Cambria"/>
                      </a:endParaRPr>
                    </a:p>
                  </a:txBody>
                  <a:tcPr marL="5751" marR="5751" marT="5751" marB="0" anchor="ctr"/>
                </a:tc>
                <a:tc>
                  <a:txBody>
                    <a:bodyPr/>
                    <a:lstStyle/>
                    <a:p>
                      <a:pPr algn="ctr" fontAlgn="ctr"/>
                      <a:r>
                        <a:rPr lang="en-US" sz="1200" u="none" strike="noStrike">
                          <a:effectLst/>
                        </a:rPr>
                        <a:t>09406440997</a:t>
                      </a:r>
                      <a:endParaRPr lang="en-US" sz="1200" b="1" i="0" u="none" strike="noStrike">
                        <a:effectLst/>
                        <a:latin typeface="Cambria"/>
                      </a:endParaRPr>
                    </a:p>
                  </a:txBody>
                  <a:tcPr marL="5751" marR="5751" marT="5751" marB="0" anchor="ctr"/>
                </a:tc>
                <a:tc vMerge="1">
                  <a:txBody>
                    <a:bodyPr/>
                    <a:lstStyle/>
                    <a:p>
                      <a:pPr algn="ctr" fontAlgn="ctr"/>
                      <a:endParaRPr lang="en-US" sz="1200" b="1" i="0" u="none" strike="noStrike" dirty="0">
                        <a:solidFill>
                          <a:schemeClr val="bg1"/>
                        </a:solidFill>
                        <a:effectLst/>
                        <a:latin typeface="Cambria"/>
                      </a:endParaRPr>
                    </a:p>
                  </a:txBody>
                  <a:tcPr marL="5751" marR="5751" marT="5751" marB="0" anchor="ctr"/>
                </a:tc>
              </a:tr>
              <a:tr h="177632">
                <a:tc vMerge="1">
                  <a:txBody>
                    <a:bodyPr/>
                    <a:lstStyle/>
                    <a:p>
                      <a:endParaRPr lang="en-US"/>
                    </a:p>
                  </a:txBody>
                  <a:tcPr/>
                </a:tc>
                <a:tc>
                  <a:txBody>
                    <a:bodyPr/>
                    <a:lstStyle/>
                    <a:p>
                      <a:pPr algn="ctr" fontAlgn="ctr"/>
                      <a:r>
                        <a:rPr lang="en-US" sz="1200" u="none" strike="noStrike" dirty="0" err="1">
                          <a:effectLst/>
                        </a:rPr>
                        <a:t>Ajeet</a:t>
                      </a:r>
                      <a:r>
                        <a:rPr lang="en-US" sz="1200" u="none" strike="noStrike" dirty="0">
                          <a:effectLst/>
                        </a:rPr>
                        <a:t> Kumar</a:t>
                      </a:r>
                      <a:endParaRPr lang="en-US" sz="1200" b="0" i="0" u="none" strike="noStrike" dirty="0">
                        <a:effectLst/>
                        <a:latin typeface="Cambria"/>
                      </a:endParaRPr>
                    </a:p>
                  </a:txBody>
                  <a:tcPr marL="5751" marR="5751" marT="5751" marB="0" anchor="ctr"/>
                </a:tc>
                <a:tc>
                  <a:txBody>
                    <a:bodyPr/>
                    <a:lstStyle/>
                    <a:p>
                      <a:pPr algn="ctr" fontAlgn="ctr"/>
                      <a:r>
                        <a:rPr lang="en-US" sz="1200" u="none" strike="noStrike">
                          <a:effectLst/>
                        </a:rPr>
                        <a:t>08817026616</a:t>
                      </a:r>
                      <a:endParaRPr lang="en-US" sz="1200" b="0" i="0" u="none" strike="noStrike">
                        <a:effectLst/>
                        <a:latin typeface="Cambria"/>
                      </a:endParaRPr>
                    </a:p>
                  </a:txBody>
                  <a:tcPr marL="5751" marR="5751" marT="5751" marB="0" anchor="ctr"/>
                </a:tc>
                <a:tc vMerge="1">
                  <a:txBody>
                    <a:bodyPr/>
                    <a:lstStyle/>
                    <a:p>
                      <a:endParaRPr lang="en-US"/>
                    </a:p>
                  </a:txBody>
                  <a:tcPr/>
                </a:tc>
              </a:tr>
              <a:tr h="157828">
                <a:tc rowSpan="3">
                  <a:txBody>
                    <a:bodyPr/>
                    <a:lstStyle/>
                    <a:p>
                      <a:pPr algn="ctr" fontAlgn="ctr"/>
                      <a:r>
                        <a:rPr lang="en-US" sz="1200" u="none" strike="noStrike">
                          <a:effectLst/>
                        </a:rPr>
                        <a:t>Jharkhand</a:t>
                      </a:r>
                      <a:endParaRPr lang="en-US" sz="1200" b="1" i="0" u="none" strike="noStrike">
                        <a:effectLst/>
                        <a:latin typeface="Cambria"/>
                      </a:endParaRPr>
                    </a:p>
                  </a:txBody>
                  <a:tcPr marL="5751" marR="5751" marT="5751" marB="0" anchor="ctr"/>
                </a:tc>
                <a:tc>
                  <a:txBody>
                    <a:bodyPr/>
                    <a:lstStyle/>
                    <a:p>
                      <a:pPr algn="ctr" fontAlgn="ctr"/>
                      <a:r>
                        <a:rPr lang="en-US" sz="1200" u="none" strike="noStrike">
                          <a:effectLst/>
                        </a:rPr>
                        <a:t>Kumod Jha</a:t>
                      </a:r>
                      <a:endParaRPr lang="en-US" sz="1200" b="1" i="0" u="none" strike="noStrike">
                        <a:effectLst/>
                        <a:latin typeface="Cambria"/>
                      </a:endParaRPr>
                    </a:p>
                  </a:txBody>
                  <a:tcPr marL="5751" marR="5751" marT="5751" marB="0" anchor="ctr"/>
                </a:tc>
                <a:tc>
                  <a:txBody>
                    <a:bodyPr/>
                    <a:lstStyle/>
                    <a:p>
                      <a:pPr algn="ctr" fontAlgn="ctr"/>
                      <a:r>
                        <a:rPr lang="en-US" sz="1200" u="none" strike="noStrike">
                          <a:effectLst/>
                        </a:rPr>
                        <a:t>08986619698</a:t>
                      </a:r>
                      <a:endParaRPr lang="en-US" sz="1200" b="1" i="0" u="none" strike="noStrike">
                        <a:effectLst/>
                        <a:latin typeface="Cambria"/>
                      </a:endParaRPr>
                    </a:p>
                  </a:txBody>
                  <a:tcPr marL="5751" marR="5751" marT="5751" marB="0" anchor="ctr"/>
                </a:tc>
                <a:tc vMerge="1">
                  <a:txBody>
                    <a:bodyPr/>
                    <a:lstStyle/>
                    <a:p>
                      <a:pPr algn="ctr" fontAlgn="ctr"/>
                      <a:endParaRPr lang="en-US" sz="1200" b="1" i="0" u="none" strike="noStrike" dirty="0">
                        <a:solidFill>
                          <a:schemeClr val="bg1"/>
                        </a:solidFill>
                        <a:effectLst/>
                        <a:latin typeface="Cambria"/>
                      </a:endParaRPr>
                    </a:p>
                  </a:txBody>
                  <a:tcPr marL="5751" marR="5751" marT="5751" marB="0" anchor="ctr"/>
                </a:tc>
              </a:tr>
              <a:tr h="157828">
                <a:tc vMerge="1">
                  <a:txBody>
                    <a:bodyPr/>
                    <a:lstStyle/>
                    <a:p>
                      <a:endParaRPr lang="en-US"/>
                    </a:p>
                  </a:txBody>
                  <a:tcPr/>
                </a:tc>
                <a:tc>
                  <a:txBody>
                    <a:bodyPr/>
                    <a:lstStyle/>
                    <a:p>
                      <a:pPr algn="ctr" fontAlgn="ctr"/>
                      <a:r>
                        <a:rPr lang="en-US" sz="1200" u="none" strike="noStrike">
                          <a:effectLst/>
                        </a:rPr>
                        <a:t>Dheeraj Kumar</a:t>
                      </a:r>
                      <a:endParaRPr lang="en-US" sz="1200" b="0" i="0" u="none" strike="noStrike">
                        <a:effectLst/>
                        <a:latin typeface="Cambria"/>
                      </a:endParaRPr>
                    </a:p>
                  </a:txBody>
                  <a:tcPr marL="5751" marR="5751" marT="5751" marB="0" anchor="ctr"/>
                </a:tc>
                <a:tc>
                  <a:txBody>
                    <a:bodyPr/>
                    <a:lstStyle/>
                    <a:p>
                      <a:pPr algn="ctr" fontAlgn="ctr"/>
                      <a:r>
                        <a:rPr lang="en-US" sz="1200" u="none" strike="noStrike">
                          <a:effectLst/>
                        </a:rPr>
                        <a:t>09472022237</a:t>
                      </a:r>
                      <a:endParaRPr lang="en-US" sz="1200" b="0" i="0" u="none" strike="noStrike">
                        <a:effectLst/>
                        <a:latin typeface="Cambria"/>
                      </a:endParaRPr>
                    </a:p>
                  </a:txBody>
                  <a:tcPr marL="5751" marR="5751" marT="5751" marB="0" anchor="ctr"/>
                </a:tc>
                <a:tc vMerge="1">
                  <a:txBody>
                    <a:bodyPr/>
                    <a:lstStyle/>
                    <a:p>
                      <a:endParaRPr lang="en-US"/>
                    </a:p>
                  </a:txBody>
                  <a:tcPr/>
                </a:tc>
              </a:tr>
              <a:tr h="157828">
                <a:tc vMerge="1">
                  <a:txBody>
                    <a:bodyPr/>
                    <a:lstStyle/>
                    <a:p>
                      <a:endParaRPr lang="en-US"/>
                    </a:p>
                  </a:txBody>
                  <a:tcPr/>
                </a:tc>
                <a:tc>
                  <a:txBody>
                    <a:bodyPr/>
                    <a:lstStyle/>
                    <a:p>
                      <a:pPr algn="ctr" fontAlgn="ctr"/>
                      <a:r>
                        <a:rPr lang="en-US" sz="1200" u="none" strike="noStrike">
                          <a:effectLst/>
                        </a:rPr>
                        <a:t>Nawaj Akram</a:t>
                      </a:r>
                      <a:endParaRPr lang="en-US" sz="1200" b="0" i="0" u="none" strike="noStrike">
                        <a:effectLst/>
                        <a:latin typeface="Cambria"/>
                      </a:endParaRPr>
                    </a:p>
                  </a:txBody>
                  <a:tcPr marL="5751" marR="5751" marT="5751" marB="0" anchor="ctr"/>
                </a:tc>
                <a:tc>
                  <a:txBody>
                    <a:bodyPr/>
                    <a:lstStyle/>
                    <a:p>
                      <a:pPr algn="ctr" fontAlgn="ctr"/>
                      <a:r>
                        <a:rPr lang="en-US" sz="1200" u="none" strike="noStrike">
                          <a:effectLst/>
                        </a:rPr>
                        <a:t>09546442250</a:t>
                      </a:r>
                      <a:endParaRPr lang="en-US" sz="1200" b="0" i="0" u="none" strike="noStrike">
                        <a:effectLst/>
                        <a:latin typeface="Cambria"/>
                      </a:endParaRPr>
                    </a:p>
                  </a:txBody>
                  <a:tcPr marL="5751" marR="5751" marT="5751" marB="0" anchor="ctr"/>
                </a:tc>
                <a:tc vMerge="1">
                  <a:txBody>
                    <a:bodyPr/>
                    <a:lstStyle/>
                    <a:p>
                      <a:endParaRPr lang="en-US"/>
                    </a:p>
                  </a:txBody>
                  <a:tcPr/>
                </a:tc>
              </a:tr>
              <a:tr h="208752">
                <a:tc rowSpan="3">
                  <a:txBody>
                    <a:bodyPr/>
                    <a:lstStyle/>
                    <a:p>
                      <a:pPr algn="ctr" fontAlgn="ctr"/>
                      <a:r>
                        <a:rPr lang="en-US" sz="1200" u="none" strike="noStrike">
                          <a:effectLst/>
                        </a:rPr>
                        <a:t>N.E-I</a:t>
                      </a:r>
                      <a:endParaRPr lang="en-US" sz="1200" b="1" i="0" u="none" strike="noStrike">
                        <a:effectLst/>
                        <a:latin typeface="Cambria"/>
                      </a:endParaRPr>
                    </a:p>
                  </a:txBody>
                  <a:tcPr marL="5751" marR="5751" marT="5751" marB="0" anchor="ctr"/>
                </a:tc>
                <a:tc>
                  <a:txBody>
                    <a:bodyPr/>
                    <a:lstStyle/>
                    <a:p>
                      <a:pPr algn="ctr" fontAlgn="ctr"/>
                      <a:r>
                        <a:rPr lang="en-US" sz="1200" u="none" strike="noStrike">
                          <a:effectLst/>
                        </a:rPr>
                        <a:t>Shrawan Kumar</a:t>
                      </a:r>
                      <a:endParaRPr lang="en-US" sz="1200" b="1" i="0" u="none" strike="noStrike">
                        <a:effectLst/>
                        <a:latin typeface="Cambria"/>
                      </a:endParaRPr>
                    </a:p>
                  </a:txBody>
                  <a:tcPr marL="5751" marR="5751" marT="5751" marB="0" anchor="ctr"/>
                </a:tc>
                <a:tc>
                  <a:txBody>
                    <a:bodyPr/>
                    <a:lstStyle/>
                    <a:p>
                      <a:pPr algn="ctr" fontAlgn="ctr"/>
                      <a:r>
                        <a:rPr lang="en-US" sz="1200" u="none" strike="noStrike">
                          <a:effectLst/>
                        </a:rPr>
                        <a:t>09401700071</a:t>
                      </a:r>
                      <a:endParaRPr lang="en-US" sz="1200" b="1" i="0" u="none" strike="noStrike">
                        <a:effectLst/>
                        <a:latin typeface="Cambria"/>
                      </a:endParaRPr>
                    </a:p>
                  </a:txBody>
                  <a:tcPr marL="5751" marR="5751" marT="5751" marB="0" anchor="ctr"/>
                </a:tc>
                <a:tc vMerge="1">
                  <a:txBody>
                    <a:bodyPr/>
                    <a:lstStyle/>
                    <a:p>
                      <a:pPr algn="ctr" fontAlgn="ctr"/>
                      <a:endParaRPr lang="en-US" sz="1100" b="0" i="0" u="sng" strike="noStrike" dirty="0">
                        <a:solidFill>
                          <a:schemeClr val="bg1"/>
                        </a:solidFill>
                        <a:effectLst/>
                        <a:latin typeface="Arial"/>
                      </a:endParaRPr>
                    </a:p>
                  </a:txBody>
                  <a:tcPr marL="5751" marR="5751" marT="5751" marB="0" anchor="ctr"/>
                </a:tc>
              </a:tr>
              <a:tr h="213496">
                <a:tc vMerge="1">
                  <a:txBody>
                    <a:bodyPr/>
                    <a:lstStyle/>
                    <a:p>
                      <a:endParaRPr lang="en-US"/>
                    </a:p>
                  </a:txBody>
                  <a:tcPr/>
                </a:tc>
                <a:tc>
                  <a:txBody>
                    <a:bodyPr/>
                    <a:lstStyle/>
                    <a:p>
                      <a:pPr algn="ctr" fontAlgn="ctr"/>
                      <a:r>
                        <a:rPr lang="en-US" sz="1200" u="none" strike="noStrike">
                          <a:effectLst/>
                        </a:rPr>
                        <a:t>Mintoo</a:t>
                      </a:r>
                      <a:endParaRPr lang="en-US" sz="1200" b="0" i="0" u="none" strike="noStrike">
                        <a:effectLst/>
                        <a:latin typeface="Cambria"/>
                      </a:endParaRPr>
                    </a:p>
                  </a:txBody>
                  <a:tcPr marL="5751" marR="5751" marT="5751" marB="0" anchor="ctr"/>
                </a:tc>
                <a:tc>
                  <a:txBody>
                    <a:bodyPr/>
                    <a:lstStyle/>
                    <a:p>
                      <a:pPr algn="ctr" fontAlgn="ctr"/>
                      <a:r>
                        <a:rPr lang="en-US" sz="1200" u="none" strike="noStrike">
                          <a:effectLst/>
                        </a:rPr>
                        <a:t>09854217019</a:t>
                      </a:r>
                      <a:endParaRPr lang="en-US" sz="1200" b="0" i="0" u="none" strike="noStrike">
                        <a:effectLst/>
                        <a:latin typeface="Cambria"/>
                      </a:endParaRPr>
                    </a:p>
                  </a:txBody>
                  <a:tcPr marL="5751" marR="5751" marT="5751" marB="0" anchor="ctr"/>
                </a:tc>
                <a:tc vMerge="1">
                  <a:txBody>
                    <a:bodyPr/>
                    <a:lstStyle/>
                    <a:p>
                      <a:endParaRPr lang="en-US"/>
                    </a:p>
                  </a:txBody>
                  <a:tcPr/>
                </a:tc>
              </a:tr>
              <a:tr h="208752">
                <a:tc vMerge="1">
                  <a:txBody>
                    <a:bodyPr/>
                    <a:lstStyle/>
                    <a:p>
                      <a:endParaRPr lang="en-US"/>
                    </a:p>
                  </a:txBody>
                  <a:tcPr/>
                </a:tc>
                <a:tc>
                  <a:txBody>
                    <a:bodyPr/>
                    <a:lstStyle/>
                    <a:p>
                      <a:pPr algn="ctr" fontAlgn="ctr"/>
                      <a:r>
                        <a:rPr lang="en-US" sz="1200" u="none" strike="noStrike">
                          <a:effectLst/>
                        </a:rPr>
                        <a:t>Pradip baishya</a:t>
                      </a:r>
                      <a:endParaRPr lang="en-US" sz="1200" b="0" i="0" u="none" strike="noStrike">
                        <a:effectLst/>
                        <a:latin typeface="Cambria"/>
                      </a:endParaRPr>
                    </a:p>
                  </a:txBody>
                  <a:tcPr marL="5751" marR="5751" marT="5751" marB="0" anchor="ctr"/>
                </a:tc>
                <a:tc>
                  <a:txBody>
                    <a:bodyPr/>
                    <a:lstStyle/>
                    <a:p>
                      <a:pPr algn="ctr" fontAlgn="ctr"/>
                      <a:r>
                        <a:rPr lang="en-US" sz="1200" u="none" strike="noStrike">
                          <a:effectLst/>
                        </a:rPr>
                        <a:t>09401365226</a:t>
                      </a:r>
                      <a:endParaRPr lang="en-US" sz="1200" b="0" i="0" u="none" strike="noStrike">
                        <a:effectLst/>
                        <a:latin typeface="Cambria"/>
                      </a:endParaRPr>
                    </a:p>
                  </a:txBody>
                  <a:tcPr marL="5751" marR="5751" marT="5751" marB="0" anchor="ctr"/>
                </a:tc>
                <a:tc vMerge="1">
                  <a:txBody>
                    <a:bodyPr/>
                    <a:lstStyle/>
                    <a:p>
                      <a:endParaRPr lang="en-US"/>
                    </a:p>
                  </a:txBody>
                  <a:tcPr/>
                </a:tc>
              </a:tr>
              <a:tr h="214761">
                <a:tc rowSpan="3">
                  <a:txBody>
                    <a:bodyPr/>
                    <a:lstStyle/>
                    <a:p>
                      <a:pPr algn="ctr" fontAlgn="ctr"/>
                      <a:r>
                        <a:rPr lang="en-US" sz="1200" u="none" strike="noStrike" dirty="0">
                          <a:effectLst/>
                        </a:rPr>
                        <a:t>N.E-II</a:t>
                      </a:r>
                      <a:endParaRPr lang="en-US" sz="1200" b="1" i="0" u="none" strike="noStrike" dirty="0">
                        <a:effectLst/>
                        <a:latin typeface="Cambria"/>
                      </a:endParaRPr>
                    </a:p>
                  </a:txBody>
                  <a:tcPr marL="5751" marR="5751" marT="5751" marB="0" anchor="ctr"/>
                </a:tc>
                <a:tc>
                  <a:txBody>
                    <a:bodyPr/>
                    <a:lstStyle/>
                    <a:p>
                      <a:pPr algn="ctr" fontAlgn="ctr"/>
                      <a:r>
                        <a:rPr lang="en-US" sz="1200" u="none" strike="noStrike">
                          <a:effectLst/>
                        </a:rPr>
                        <a:t>Shrawan Kumar</a:t>
                      </a:r>
                      <a:endParaRPr lang="en-US" sz="1200" b="1" i="0" u="none" strike="noStrike">
                        <a:effectLst/>
                        <a:latin typeface="Cambria"/>
                      </a:endParaRPr>
                    </a:p>
                  </a:txBody>
                  <a:tcPr marL="5751" marR="5751" marT="5751" marB="0" anchor="ctr"/>
                </a:tc>
                <a:tc>
                  <a:txBody>
                    <a:bodyPr/>
                    <a:lstStyle/>
                    <a:p>
                      <a:pPr algn="ctr" fontAlgn="ctr"/>
                      <a:r>
                        <a:rPr lang="en-US" sz="1200" u="none" strike="noStrike">
                          <a:effectLst/>
                        </a:rPr>
                        <a:t>09401700071</a:t>
                      </a:r>
                      <a:endParaRPr lang="en-US" sz="1200" b="1" i="0" u="none" strike="noStrike">
                        <a:effectLst/>
                        <a:latin typeface="Cambria"/>
                      </a:endParaRPr>
                    </a:p>
                  </a:txBody>
                  <a:tcPr marL="5751" marR="5751" marT="5751" marB="0" anchor="ctr"/>
                </a:tc>
                <a:tc vMerge="1">
                  <a:txBody>
                    <a:bodyPr/>
                    <a:lstStyle/>
                    <a:p>
                      <a:pPr algn="ctr" fontAlgn="ctr"/>
                      <a:endParaRPr lang="en-US" sz="1200" b="1" i="0" u="none" strike="noStrike" dirty="0">
                        <a:solidFill>
                          <a:schemeClr val="bg1"/>
                        </a:solidFill>
                        <a:effectLst/>
                        <a:latin typeface="Cambria"/>
                      </a:endParaRPr>
                    </a:p>
                  </a:txBody>
                  <a:tcPr marL="5751" marR="5751" marT="5751" marB="0" anchor="ctr"/>
                </a:tc>
              </a:tr>
              <a:tr h="214761">
                <a:tc vMerge="1">
                  <a:txBody>
                    <a:bodyPr/>
                    <a:lstStyle/>
                    <a:p>
                      <a:endParaRPr lang="en-US"/>
                    </a:p>
                  </a:txBody>
                  <a:tcPr/>
                </a:tc>
                <a:tc>
                  <a:txBody>
                    <a:bodyPr/>
                    <a:lstStyle/>
                    <a:p>
                      <a:pPr algn="ctr" fontAlgn="ctr"/>
                      <a:r>
                        <a:rPr lang="en-US" sz="1200" u="none" strike="noStrike">
                          <a:effectLst/>
                        </a:rPr>
                        <a:t>Mintoo</a:t>
                      </a:r>
                      <a:endParaRPr lang="en-US" sz="1200" b="0" i="0" u="none" strike="noStrike">
                        <a:effectLst/>
                        <a:latin typeface="Cambria"/>
                      </a:endParaRPr>
                    </a:p>
                  </a:txBody>
                  <a:tcPr marL="5751" marR="5751" marT="5751" marB="0" anchor="ctr"/>
                </a:tc>
                <a:tc>
                  <a:txBody>
                    <a:bodyPr/>
                    <a:lstStyle/>
                    <a:p>
                      <a:pPr algn="ctr" fontAlgn="ctr"/>
                      <a:r>
                        <a:rPr lang="en-US" sz="1200" u="none" strike="noStrike">
                          <a:effectLst/>
                        </a:rPr>
                        <a:t>09551925171</a:t>
                      </a:r>
                      <a:endParaRPr lang="en-US" sz="1200" b="0" i="0" u="none" strike="noStrike">
                        <a:effectLst/>
                        <a:latin typeface="Cambria"/>
                      </a:endParaRPr>
                    </a:p>
                  </a:txBody>
                  <a:tcPr marL="5751" marR="5751" marT="5751" marB="0" anchor="ctr"/>
                </a:tc>
                <a:tc vMerge="1">
                  <a:txBody>
                    <a:bodyPr/>
                    <a:lstStyle/>
                    <a:p>
                      <a:endParaRPr lang="en-US"/>
                    </a:p>
                  </a:txBody>
                  <a:tcPr/>
                </a:tc>
              </a:tr>
              <a:tr h="214761">
                <a:tc vMerge="1">
                  <a:txBody>
                    <a:bodyPr/>
                    <a:lstStyle/>
                    <a:p>
                      <a:endParaRPr lang="en-US"/>
                    </a:p>
                  </a:txBody>
                  <a:tcPr/>
                </a:tc>
                <a:tc>
                  <a:txBody>
                    <a:bodyPr/>
                    <a:lstStyle/>
                    <a:p>
                      <a:pPr algn="ctr" fontAlgn="ctr"/>
                      <a:r>
                        <a:rPr lang="en-US" sz="1200" u="none" strike="noStrike">
                          <a:effectLst/>
                        </a:rPr>
                        <a:t>Pradip baishya</a:t>
                      </a:r>
                      <a:endParaRPr lang="en-US" sz="1200" b="0" i="0" u="none" strike="noStrike">
                        <a:effectLst/>
                        <a:latin typeface="Cambria"/>
                      </a:endParaRPr>
                    </a:p>
                  </a:txBody>
                  <a:tcPr marL="5751" marR="5751" marT="5751" marB="0" anchor="ctr"/>
                </a:tc>
                <a:tc>
                  <a:txBody>
                    <a:bodyPr/>
                    <a:lstStyle/>
                    <a:p>
                      <a:pPr algn="ctr" fontAlgn="ctr"/>
                      <a:r>
                        <a:rPr lang="en-US" sz="1200" u="none" strike="noStrike" dirty="0">
                          <a:effectLst/>
                        </a:rPr>
                        <a:t>09551757748</a:t>
                      </a:r>
                      <a:endParaRPr lang="en-US" sz="1200" b="0" i="0" u="none" strike="noStrike" dirty="0">
                        <a:effectLst/>
                        <a:latin typeface="Cambria"/>
                      </a:endParaRPr>
                    </a:p>
                  </a:txBody>
                  <a:tcPr marL="5751" marR="5751" marT="5751" marB="0" anchor="ctr"/>
                </a:tc>
                <a:tc vMerge="1">
                  <a:txBody>
                    <a:bodyPr/>
                    <a:lstStyle/>
                    <a:p>
                      <a:endParaRPr lang="en-US"/>
                    </a:p>
                  </a:txBody>
                  <a:tcPr/>
                </a:tc>
              </a:tr>
            </a:tbl>
          </a:graphicData>
        </a:graphic>
      </p:graphicFrame>
    </p:spTree>
    <p:extLst>
      <p:ext uri="{BB962C8B-B14F-4D97-AF65-F5344CB8AC3E}">
        <p14:creationId xmlns:p14="http://schemas.microsoft.com/office/powerpoint/2010/main" val="30893758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List of our Technical Engineers</a:t>
            </a:r>
          </a:p>
        </p:txBody>
      </p:sp>
      <p:graphicFrame>
        <p:nvGraphicFramePr>
          <p:cNvPr id="4" name="Table 3"/>
          <p:cNvGraphicFramePr>
            <a:graphicFrameLocks noGrp="1"/>
          </p:cNvGraphicFramePr>
          <p:nvPr>
            <p:extLst>
              <p:ext uri="{D42A27DB-BD31-4B8C-83A1-F6EECF244321}">
                <p14:modId xmlns:p14="http://schemas.microsoft.com/office/powerpoint/2010/main" val="1528532309"/>
              </p:ext>
            </p:extLst>
          </p:nvPr>
        </p:nvGraphicFramePr>
        <p:xfrm>
          <a:off x="609600" y="1550983"/>
          <a:ext cx="8001001" cy="4389812"/>
        </p:xfrm>
        <a:graphic>
          <a:graphicData uri="http://schemas.openxmlformats.org/drawingml/2006/table">
            <a:tbl>
              <a:tblPr>
                <a:tableStyleId>{5940675A-B579-460E-94D1-54222C63F5DA}</a:tableStyleId>
              </a:tblPr>
              <a:tblGrid>
                <a:gridCol w="1866419"/>
                <a:gridCol w="1866419"/>
                <a:gridCol w="1388961"/>
                <a:gridCol w="2879202"/>
              </a:tblGrid>
              <a:tr h="183410">
                <a:tc>
                  <a:txBody>
                    <a:bodyPr/>
                    <a:lstStyle/>
                    <a:p>
                      <a:pPr algn="ctr" fontAlgn="ctr"/>
                      <a:r>
                        <a:rPr lang="en-US" sz="1100" u="none" strike="noStrike" dirty="0">
                          <a:solidFill>
                            <a:schemeClr val="bg1"/>
                          </a:solidFill>
                          <a:effectLst/>
                        </a:rPr>
                        <a:t>Circle</a:t>
                      </a:r>
                      <a:endParaRPr lang="en-US" sz="1100" b="1" i="0" u="none" strike="noStrike" dirty="0">
                        <a:solidFill>
                          <a:schemeClr val="bg1"/>
                        </a:solidFill>
                        <a:effectLst/>
                        <a:latin typeface="Cambria"/>
                      </a:endParaRPr>
                    </a:p>
                  </a:txBody>
                  <a:tcPr marL="5413" marR="5413" marT="5413" marB="0" anchor="ctr">
                    <a:solidFill>
                      <a:schemeClr val="tx1"/>
                    </a:solidFill>
                  </a:tcPr>
                </a:tc>
                <a:tc>
                  <a:txBody>
                    <a:bodyPr/>
                    <a:lstStyle/>
                    <a:p>
                      <a:pPr algn="ctr" fontAlgn="ctr"/>
                      <a:r>
                        <a:rPr lang="en-US" sz="1100" u="none" strike="noStrike">
                          <a:solidFill>
                            <a:schemeClr val="bg1"/>
                          </a:solidFill>
                          <a:effectLst/>
                        </a:rPr>
                        <a:t>Contact Person</a:t>
                      </a:r>
                      <a:endParaRPr lang="en-US" sz="1100" b="1" i="0" u="none" strike="noStrike">
                        <a:solidFill>
                          <a:schemeClr val="bg1"/>
                        </a:solidFill>
                        <a:effectLst/>
                        <a:latin typeface="Cambria"/>
                      </a:endParaRPr>
                    </a:p>
                  </a:txBody>
                  <a:tcPr marL="5413" marR="5413" marT="5413" marB="0" anchor="ctr">
                    <a:solidFill>
                      <a:schemeClr val="tx1"/>
                    </a:solidFill>
                  </a:tcPr>
                </a:tc>
                <a:tc>
                  <a:txBody>
                    <a:bodyPr/>
                    <a:lstStyle/>
                    <a:p>
                      <a:pPr algn="ctr" fontAlgn="ctr"/>
                      <a:r>
                        <a:rPr lang="en-US" sz="1100" u="none" strike="noStrike">
                          <a:solidFill>
                            <a:schemeClr val="bg1"/>
                          </a:solidFill>
                          <a:effectLst/>
                        </a:rPr>
                        <a:t>Contact No.</a:t>
                      </a:r>
                      <a:endParaRPr lang="en-US" sz="1100" b="1" i="0" u="none" strike="noStrike">
                        <a:solidFill>
                          <a:schemeClr val="bg1"/>
                        </a:solidFill>
                        <a:effectLst/>
                        <a:latin typeface="Cambria"/>
                      </a:endParaRPr>
                    </a:p>
                  </a:txBody>
                  <a:tcPr marL="5413" marR="5413" marT="5413" marB="0" anchor="ctr">
                    <a:solidFill>
                      <a:schemeClr val="tx1"/>
                    </a:solidFill>
                  </a:tcPr>
                </a:tc>
                <a:tc>
                  <a:txBody>
                    <a:bodyPr/>
                    <a:lstStyle/>
                    <a:p>
                      <a:pPr algn="ctr" fontAlgn="ctr"/>
                      <a:r>
                        <a:rPr lang="en-US" sz="1100" u="none" strike="noStrike" dirty="0">
                          <a:solidFill>
                            <a:schemeClr val="bg1"/>
                          </a:solidFill>
                          <a:effectLst/>
                        </a:rPr>
                        <a:t>E Mail ID</a:t>
                      </a:r>
                      <a:endParaRPr lang="en-US" sz="1100" b="1" i="0" u="none" strike="noStrike" dirty="0">
                        <a:solidFill>
                          <a:schemeClr val="bg1"/>
                        </a:solidFill>
                        <a:effectLst/>
                        <a:latin typeface="Cambria"/>
                      </a:endParaRPr>
                    </a:p>
                  </a:txBody>
                  <a:tcPr marL="5413" marR="5413" marT="5413" marB="0" anchor="ctr">
                    <a:solidFill>
                      <a:schemeClr val="tx1"/>
                    </a:solidFill>
                  </a:tcPr>
                </a:tc>
              </a:tr>
              <a:tr h="158956">
                <a:tc rowSpan="3">
                  <a:txBody>
                    <a:bodyPr/>
                    <a:lstStyle/>
                    <a:p>
                      <a:pPr algn="ctr" fontAlgn="ctr"/>
                      <a:r>
                        <a:rPr lang="en-US" sz="1100" u="none" strike="noStrike">
                          <a:effectLst/>
                        </a:rPr>
                        <a:t>Orissa</a:t>
                      </a:r>
                      <a:endParaRPr lang="en-US" sz="1100" b="1" i="0" u="none" strike="noStrike">
                        <a:effectLst/>
                        <a:latin typeface="Cambria"/>
                      </a:endParaRPr>
                    </a:p>
                  </a:txBody>
                  <a:tcPr marL="5413" marR="5413" marT="5413" marB="0" anchor="ctr"/>
                </a:tc>
                <a:tc>
                  <a:txBody>
                    <a:bodyPr/>
                    <a:lstStyle/>
                    <a:p>
                      <a:pPr algn="ctr" fontAlgn="ctr"/>
                      <a:r>
                        <a:rPr lang="en-US" sz="1100" u="none" strike="noStrike">
                          <a:effectLst/>
                        </a:rPr>
                        <a:t>Ajit Kumar Barik</a:t>
                      </a:r>
                      <a:endParaRPr lang="en-US" sz="1100" b="1" i="0" u="none" strike="noStrike">
                        <a:effectLst/>
                        <a:latin typeface="Cambria"/>
                      </a:endParaRPr>
                    </a:p>
                  </a:txBody>
                  <a:tcPr marL="5413" marR="5413" marT="5413" marB="0" anchor="ctr"/>
                </a:tc>
                <a:tc>
                  <a:txBody>
                    <a:bodyPr/>
                    <a:lstStyle/>
                    <a:p>
                      <a:pPr algn="ctr" fontAlgn="ctr"/>
                      <a:r>
                        <a:rPr lang="en-US" sz="1100" u="none" strike="noStrike">
                          <a:effectLst/>
                        </a:rPr>
                        <a:t>09861316129</a:t>
                      </a:r>
                      <a:endParaRPr lang="en-US" sz="1100" b="1" i="0" u="none" strike="noStrike">
                        <a:effectLst/>
                        <a:latin typeface="Cambria"/>
                      </a:endParaRPr>
                    </a:p>
                  </a:txBody>
                  <a:tcPr marL="5413" marR="5413" marT="5413" marB="0" anchor="ctr"/>
                </a:tc>
                <a:tc rowSpan="24">
                  <a:txBody>
                    <a:bodyPr/>
                    <a:lstStyle/>
                    <a:p>
                      <a:pPr algn="ctr" fontAlgn="ctr"/>
                      <a:r>
                        <a:rPr kumimoji="0" lang="en-US" sz="1100" u="none" strike="noStrike" kern="1200" dirty="0" smtClean="0">
                          <a:solidFill>
                            <a:schemeClr val="tx1"/>
                          </a:solidFill>
                          <a:effectLst/>
                          <a:latin typeface="+mn-lt"/>
                          <a:ea typeface="+mn-ea"/>
                          <a:cs typeface="+mn-cs"/>
                        </a:rPr>
                        <a:t>customercare@teracom.in</a:t>
                      </a:r>
                      <a:endParaRPr kumimoji="0" lang="en-US" sz="1100" u="none" strike="noStrike" kern="1200" dirty="0">
                        <a:solidFill>
                          <a:schemeClr val="tx1"/>
                        </a:solidFill>
                        <a:effectLst/>
                        <a:latin typeface="+mn-lt"/>
                        <a:ea typeface="+mn-ea"/>
                        <a:cs typeface="+mn-cs"/>
                      </a:endParaRPr>
                    </a:p>
                  </a:txBody>
                  <a:tcPr marL="5413" marR="5413" marT="5413" marB="0" anchor="ctr"/>
                </a:tc>
              </a:tr>
              <a:tr h="172403">
                <a:tc vMerge="1">
                  <a:txBody>
                    <a:bodyPr/>
                    <a:lstStyle/>
                    <a:p>
                      <a:endParaRPr lang="en-US"/>
                    </a:p>
                  </a:txBody>
                  <a:tcPr/>
                </a:tc>
                <a:tc>
                  <a:txBody>
                    <a:bodyPr/>
                    <a:lstStyle/>
                    <a:p>
                      <a:pPr algn="ctr" fontAlgn="ctr"/>
                      <a:r>
                        <a:rPr lang="en-US" sz="1100" u="none" strike="noStrike">
                          <a:effectLst/>
                        </a:rPr>
                        <a:t>Shrikanta Kumar Barik</a:t>
                      </a:r>
                      <a:endParaRPr lang="en-US" sz="1100" b="0" i="0" u="none" strike="noStrike">
                        <a:effectLst/>
                        <a:latin typeface="Cambria"/>
                      </a:endParaRPr>
                    </a:p>
                  </a:txBody>
                  <a:tcPr marL="5413" marR="5413" marT="5413" marB="0" anchor="ctr"/>
                </a:tc>
                <a:tc>
                  <a:txBody>
                    <a:bodyPr/>
                    <a:lstStyle/>
                    <a:p>
                      <a:pPr algn="ctr" fontAlgn="ctr"/>
                      <a:r>
                        <a:rPr lang="en-US" sz="1100" u="none" strike="noStrike">
                          <a:effectLst/>
                        </a:rPr>
                        <a:t>09479179966</a:t>
                      </a:r>
                      <a:endParaRPr lang="en-US" sz="1100" b="0" i="0" u="none" strike="noStrike">
                        <a:effectLst/>
                        <a:latin typeface="Cambria"/>
                      </a:endParaRPr>
                    </a:p>
                  </a:txBody>
                  <a:tcPr marL="5413" marR="5413" marT="5413" marB="0" anchor="ctr"/>
                </a:tc>
                <a:tc vMerge="1">
                  <a:txBody>
                    <a:bodyPr/>
                    <a:lstStyle/>
                    <a:p>
                      <a:endParaRPr lang="en-US"/>
                    </a:p>
                  </a:txBody>
                  <a:tcPr/>
                </a:tc>
              </a:tr>
              <a:tr h="158956">
                <a:tc vMerge="1">
                  <a:txBody>
                    <a:bodyPr/>
                    <a:lstStyle/>
                    <a:p>
                      <a:endParaRPr lang="en-US"/>
                    </a:p>
                  </a:txBody>
                  <a:tcPr/>
                </a:tc>
                <a:tc>
                  <a:txBody>
                    <a:bodyPr/>
                    <a:lstStyle/>
                    <a:p>
                      <a:pPr algn="ctr" fontAlgn="ctr"/>
                      <a:r>
                        <a:rPr lang="en-US" sz="1100" u="none" strike="noStrike">
                          <a:effectLst/>
                        </a:rPr>
                        <a:t>Anant Prashad Barik</a:t>
                      </a:r>
                      <a:endParaRPr lang="en-US" sz="1100" b="0" i="0" u="none" strike="noStrike">
                        <a:effectLst/>
                        <a:latin typeface="Cambria"/>
                      </a:endParaRPr>
                    </a:p>
                  </a:txBody>
                  <a:tcPr marL="5413" marR="5413" marT="5413" marB="0" anchor="ctr"/>
                </a:tc>
                <a:tc>
                  <a:txBody>
                    <a:bodyPr/>
                    <a:lstStyle/>
                    <a:p>
                      <a:pPr algn="ctr" fontAlgn="ctr"/>
                      <a:r>
                        <a:rPr lang="en-US" sz="1100" u="none" strike="noStrike">
                          <a:effectLst/>
                        </a:rPr>
                        <a:t>09437419752</a:t>
                      </a:r>
                      <a:endParaRPr lang="en-US" sz="1100" b="0" i="0" u="none" strike="noStrike">
                        <a:effectLst/>
                        <a:latin typeface="Cambria"/>
                      </a:endParaRPr>
                    </a:p>
                  </a:txBody>
                  <a:tcPr marL="5413" marR="5413" marT="5413" marB="0" anchor="ctr"/>
                </a:tc>
                <a:tc vMerge="1">
                  <a:txBody>
                    <a:bodyPr/>
                    <a:lstStyle/>
                    <a:p>
                      <a:endParaRPr lang="en-US"/>
                    </a:p>
                  </a:txBody>
                  <a:tcPr/>
                </a:tc>
              </a:tr>
              <a:tr h="158956">
                <a:tc rowSpan="3">
                  <a:txBody>
                    <a:bodyPr/>
                    <a:lstStyle/>
                    <a:p>
                      <a:pPr algn="ctr" fontAlgn="ctr"/>
                      <a:r>
                        <a:rPr lang="en-US" sz="1100" u="none" strike="noStrike">
                          <a:effectLst/>
                        </a:rPr>
                        <a:t>KOL. T. D</a:t>
                      </a:r>
                      <a:endParaRPr lang="en-US" sz="1100" b="1" i="0" u="none" strike="noStrike">
                        <a:effectLst/>
                        <a:latin typeface="Cambria"/>
                      </a:endParaRPr>
                    </a:p>
                  </a:txBody>
                  <a:tcPr marL="5413" marR="5413" marT="5413" marB="0" anchor="ctr"/>
                </a:tc>
                <a:tc>
                  <a:txBody>
                    <a:bodyPr/>
                    <a:lstStyle/>
                    <a:p>
                      <a:pPr algn="ctr" fontAlgn="ctr"/>
                      <a:r>
                        <a:rPr lang="en-US" sz="1100" u="none" strike="noStrike">
                          <a:effectLst/>
                        </a:rPr>
                        <a:t>Manas Pradhan</a:t>
                      </a:r>
                      <a:endParaRPr lang="en-US" sz="1100" b="1" i="0" u="none" strike="noStrike">
                        <a:effectLst/>
                        <a:latin typeface="Cambria"/>
                      </a:endParaRPr>
                    </a:p>
                  </a:txBody>
                  <a:tcPr marL="5413" marR="5413" marT="5413" marB="0" anchor="ctr"/>
                </a:tc>
                <a:tc>
                  <a:txBody>
                    <a:bodyPr/>
                    <a:lstStyle/>
                    <a:p>
                      <a:pPr algn="ctr" fontAlgn="ctr"/>
                      <a:r>
                        <a:rPr lang="en-US" sz="1100" u="none" strike="noStrike">
                          <a:effectLst/>
                        </a:rPr>
                        <a:t>09062468305</a:t>
                      </a:r>
                      <a:endParaRPr lang="en-US" sz="1100" b="1" i="0" u="none" strike="noStrike">
                        <a:effectLst/>
                        <a:latin typeface="Cambria"/>
                      </a:endParaRPr>
                    </a:p>
                  </a:txBody>
                  <a:tcPr marL="5413" marR="5413" marT="5413" marB="0" anchor="ctr"/>
                </a:tc>
                <a:tc vMerge="1">
                  <a:txBody>
                    <a:bodyPr/>
                    <a:lstStyle/>
                    <a:p>
                      <a:pPr algn="ctr" fontAlgn="ctr"/>
                      <a:endParaRPr lang="en-US" sz="1100" b="1" i="0" u="none" strike="noStrike" dirty="0">
                        <a:solidFill>
                          <a:srgbClr val="F8F8F8"/>
                        </a:solidFill>
                        <a:effectLst/>
                        <a:latin typeface="Cambria"/>
                      </a:endParaRPr>
                    </a:p>
                  </a:txBody>
                  <a:tcPr marL="5413" marR="5413" marT="5413" marB="0" anchor="ctr"/>
                </a:tc>
              </a:tr>
              <a:tr h="158956">
                <a:tc vMerge="1">
                  <a:txBody>
                    <a:bodyPr/>
                    <a:lstStyle/>
                    <a:p>
                      <a:endParaRPr lang="en-US"/>
                    </a:p>
                  </a:txBody>
                  <a:tcPr/>
                </a:tc>
                <a:tc>
                  <a:txBody>
                    <a:bodyPr/>
                    <a:lstStyle/>
                    <a:p>
                      <a:pPr algn="ctr" fontAlgn="ctr"/>
                      <a:r>
                        <a:rPr lang="en-US" sz="1100" u="none" strike="noStrike">
                          <a:effectLst/>
                        </a:rPr>
                        <a:t>Abhishek Saxena</a:t>
                      </a:r>
                      <a:endParaRPr lang="en-US" sz="1100" b="0" i="0" u="none" strike="noStrike">
                        <a:effectLst/>
                        <a:latin typeface="Cambria"/>
                      </a:endParaRPr>
                    </a:p>
                  </a:txBody>
                  <a:tcPr marL="5413" marR="5413" marT="5413" marB="0" anchor="ctr"/>
                </a:tc>
                <a:tc>
                  <a:txBody>
                    <a:bodyPr/>
                    <a:lstStyle/>
                    <a:p>
                      <a:pPr algn="ctr" fontAlgn="ctr"/>
                      <a:r>
                        <a:rPr lang="en-US" sz="1100" u="none" strike="noStrike">
                          <a:effectLst/>
                        </a:rPr>
                        <a:t>09582996374</a:t>
                      </a:r>
                      <a:endParaRPr lang="en-US" sz="1100" b="0" i="0" u="none" strike="noStrike">
                        <a:effectLst/>
                        <a:latin typeface="Cambria"/>
                      </a:endParaRPr>
                    </a:p>
                  </a:txBody>
                  <a:tcPr marL="5413" marR="5413" marT="5413" marB="0" anchor="ctr"/>
                </a:tc>
                <a:tc vMerge="1">
                  <a:txBody>
                    <a:bodyPr/>
                    <a:lstStyle/>
                    <a:p>
                      <a:endParaRPr lang="en-US"/>
                    </a:p>
                  </a:txBody>
                  <a:tcPr/>
                </a:tc>
              </a:tr>
              <a:tr h="158956">
                <a:tc vMerge="1">
                  <a:txBody>
                    <a:bodyPr/>
                    <a:lstStyle/>
                    <a:p>
                      <a:endParaRPr lang="en-US"/>
                    </a:p>
                  </a:txBody>
                  <a:tcPr/>
                </a:tc>
                <a:tc>
                  <a:txBody>
                    <a:bodyPr/>
                    <a:lstStyle/>
                    <a:p>
                      <a:pPr algn="ctr" fontAlgn="ctr"/>
                      <a:r>
                        <a:rPr lang="en-US" sz="1100" u="none" strike="noStrike">
                          <a:effectLst/>
                        </a:rPr>
                        <a:t>Subrato Moi</a:t>
                      </a:r>
                      <a:endParaRPr lang="en-US" sz="1100" b="0" i="0" u="none" strike="noStrike">
                        <a:effectLst/>
                        <a:latin typeface="Cambria"/>
                      </a:endParaRPr>
                    </a:p>
                  </a:txBody>
                  <a:tcPr marL="5413" marR="5413" marT="5413" marB="0" anchor="ctr"/>
                </a:tc>
                <a:tc>
                  <a:txBody>
                    <a:bodyPr/>
                    <a:lstStyle/>
                    <a:p>
                      <a:pPr algn="ctr" fontAlgn="ctr"/>
                      <a:r>
                        <a:rPr lang="en-US" sz="1100" u="none" strike="noStrike">
                          <a:effectLst/>
                        </a:rPr>
                        <a:t>09433857671</a:t>
                      </a:r>
                      <a:endParaRPr lang="en-US" sz="1100" b="0" i="0" u="none" strike="noStrike">
                        <a:effectLst/>
                        <a:latin typeface="Cambria"/>
                      </a:endParaRPr>
                    </a:p>
                  </a:txBody>
                  <a:tcPr marL="5413" marR="5413" marT="5413" marB="0" anchor="ctr"/>
                </a:tc>
                <a:tc vMerge="1">
                  <a:txBody>
                    <a:bodyPr/>
                    <a:lstStyle/>
                    <a:p>
                      <a:endParaRPr lang="en-US"/>
                    </a:p>
                  </a:txBody>
                  <a:tcPr/>
                </a:tc>
              </a:tr>
              <a:tr h="158956">
                <a:tc rowSpan="3">
                  <a:txBody>
                    <a:bodyPr/>
                    <a:lstStyle/>
                    <a:p>
                      <a:pPr algn="ctr" fontAlgn="ctr"/>
                      <a:r>
                        <a:rPr lang="en-US" sz="1100" u="none" strike="noStrike">
                          <a:effectLst/>
                        </a:rPr>
                        <a:t>W.B</a:t>
                      </a:r>
                      <a:endParaRPr lang="en-US" sz="1100" b="1" i="0" u="none" strike="noStrike">
                        <a:effectLst/>
                        <a:latin typeface="Cambria"/>
                      </a:endParaRPr>
                    </a:p>
                  </a:txBody>
                  <a:tcPr marL="5413" marR="5413" marT="5413" marB="0" anchor="ctr"/>
                </a:tc>
                <a:tc>
                  <a:txBody>
                    <a:bodyPr/>
                    <a:lstStyle/>
                    <a:p>
                      <a:pPr algn="ctr" fontAlgn="ctr"/>
                      <a:r>
                        <a:rPr lang="en-US" sz="1100" u="none" strike="noStrike">
                          <a:effectLst/>
                        </a:rPr>
                        <a:t>Manas Pradhan</a:t>
                      </a:r>
                      <a:endParaRPr lang="en-US" sz="1100" b="1" i="0" u="none" strike="noStrike">
                        <a:effectLst/>
                        <a:latin typeface="Cambria"/>
                      </a:endParaRPr>
                    </a:p>
                  </a:txBody>
                  <a:tcPr marL="5413" marR="5413" marT="5413" marB="0" anchor="ctr"/>
                </a:tc>
                <a:tc>
                  <a:txBody>
                    <a:bodyPr/>
                    <a:lstStyle/>
                    <a:p>
                      <a:pPr algn="ctr" fontAlgn="ctr"/>
                      <a:r>
                        <a:rPr lang="en-US" sz="1100" u="none" strike="noStrike">
                          <a:effectLst/>
                        </a:rPr>
                        <a:t>09062468305</a:t>
                      </a:r>
                      <a:endParaRPr lang="en-US" sz="1100" b="1" i="0" u="none" strike="noStrike">
                        <a:effectLst/>
                        <a:latin typeface="Cambria"/>
                      </a:endParaRPr>
                    </a:p>
                  </a:txBody>
                  <a:tcPr marL="5413" marR="5413" marT="5413" marB="0" anchor="ctr"/>
                </a:tc>
                <a:tc vMerge="1">
                  <a:txBody>
                    <a:bodyPr/>
                    <a:lstStyle/>
                    <a:p>
                      <a:pPr algn="ctr" fontAlgn="ctr"/>
                      <a:endParaRPr lang="en-US" sz="1100" b="1" i="0" u="none" strike="noStrike" dirty="0">
                        <a:solidFill>
                          <a:srgbClr val="F8F8F8"/>
                        </a:solidFill>
                        <a:effectLst/>
                        <a:latin typeface="Cambria"/>
                      </a:endParaRPr>
                    </a:p>
                  </a:txBody>
                  <a:tcPr marL="5413" marR="5413" marT="5413" marB="0" anchor="ctr"/>
                </a:tc>
              </a:tr>
              <a:tr h="158956">
                <a:tc vMerge="1">
                  <a:txBody>
                    <a:bodyPr/>
                    <a:lstStyle/>
                    <a:p>
                      <a:endParaRPr lang="en-US"/>
                    </a:p>
                  </a:txBody>
                  <a:tcPr/>
                </a:tc>
                <a:tc>
                  <a:txBody>
                    <a:bodyPr/>
                    <a:lstStyle/>
                    <a:p>
                      <a:pPr algn="ctr" fontAlgn="ctr"/>
                      <a:r>
                        <a:rPr lang="en-US" sz="1100" u="none" strike="noStrike">
                          <a:effectLst/>
                        </a:rPr>
                        <a:t>Abhishek Saxena</a:t>
                      </a:r>
                      <a:endParaRPr lang="en-US" sz="1100" b="0" i="0" u="none" strike="noStrike">
                        <a:effectLst/>
                        <a:latin typeface="Cambria"/>
                      </a:endParaRPr>
                    </a:p>
                  </a:txBody>
                  <a:tcPr marL="5413" marR="5413" marT="5413" marB="0" anchor="ctr"/>
                </a:tc>
                <a:tc>
                  <a:txBody>
                    <a:bodyPr/>
                    <a:lstStyle/>
                    <a:p>
                      <a:pPr algn="ctr" fontAlgn="ctr"/>
                      <a:r>
                        <a:rPr lang="en-US" sz="1100" u="none" strike="noStrike">
                          <a:effectLst/>
                        </a:rPr>
                        <a:t>09582996374</a:t>
                      </a:r>
                      <a:endParaRPr lang="en-US" sz="1100" b="0" i="0" u="none" strike="noStrike">
                        <a:effectLst/>
                        <a:latin typeface="Cambria"/>
                      </a:endParaRPr>
                    </a:p>
                  </a:txBody>
                  <a:tcPr marL="5413" marR="5413" marT="5413" marB="0" anchor="ctr"/>
                </a:tc>
                <a:tc vMerge="1">
                  <a:txBody>
                    <a:bodyPr/>
                    <a:lstStyle/>
                    <a:p>
                      <a:endParaRPr lang="en-US"/>
                    </a:p>
                  </a:txBody>
                  <a:tcPr/>
                </a:tc>
              </a:tr>
              <a:tr h="158956">
                <a:tc vMerge="1">
                  <a:txBody>
                    <a:bodyPr/>
                    <a:lstStyle/>
                    <a:p>
                      <a:endParaRPr lang="en-US"/>
                    </a:p>
                  </a:txBody>
                  <a:tcPr/>
                </a:tc>
                <a:tc>
                  <a:txBody>
                    <a:bodyPr/>
                    <a:lstStyle/>
                    <a:p>
                      <a:pPr algn="ctr" fontAlgn="ctr"/>
                      <a:r>
                        <a:rPr lang="en-US" sz="1100" u="none" strike="noStrike">
                          <a:effectLst/>
                        </a:rPr>
                        <a:t>Subrato Moi</a:t>
                      </a:r>
                      <a:endParaRPr lang="en-US" sz="1100" b="0" i="0" u="none" strike="noStrike">
                        <a:effectLst/>
                        <a:latin typeface="Cambria"/>
                      </a:endParaRPr>
                    </a:p>
                  </a:txBody>
                  <a:tcPr marL="5413" marR="5413" marT="5413" marB="0" anchor="ctr"/>
                </a:tc>
                <a:tc>
                  <a:txBody>
                    <a:bodyPr/>
                    <a:lstStyle/>
                    <a:p>
                      <a:pPr algn="ctr" fontAlgn="ctr"/>
                      <a:r>
                        <a:rPr lang="en-US" sz="1100" u="none" strike="noStrike">
                          <a:effectLst/>
                        </a:rPr>
                        <a:t>09433857671</a:t>
                      </a:r>
                      <a:endParaRPr lang="en-US" sz="1100" b="0" i="0" u="none" strike="noStrike">
                        <a:effectLst/>
                        <a:latin typeface="Cambria"/>
                      </a:endParaRPr>
                    </a:p>
                  </a:txBody>
                  <a:tcPr marL="5413" marR="5413" marT="5413" marB="0" anchor="ctr"/>
                </a:tc>
                <a:tc vMerge="1">
                  <a:txBody>
                    <a:bodyPr/>
                    <a:lstStyle/>
                    <a:p>
                      <a:endParaRPr lang="en-US"/>
                    </a:p>
                  </a:txBody>
                  <a:tcPr/>
                </a:tc>
              </a:tr>
              <a:tr h="199618">
                <a:tc rowSpan="2">
                  <a:txBody>
                    <a:bodyPr/>
                    <a:lstStyle/>
                    <a:p>
                      <a:pPr algn="ctr" fontAlgn="ctr"/>
                      <a:r>
                        <a:rPr lang="en-US" sz="1100" u="none" strike="noStrike">
                          <a:effectLst/>
                        </a:rPr>
                        <a:t>Gujrat</a:t>
                      </a:r>
                      <a:endParaRPr lang="en-US" sz="1100" b="1" i="0" u="none" strike="noStrike">
                        <a:effectLst/>
                        <a:latin typeface="Cambria"/>
                      </a:endParaRPr>
                    </a:p>
                  </a:txBody>
                  <a:tcPr marL="5413" marR="5413" marT="5413" marB="0" anchor="ctr"/>
                </a:tc>
                <a:tc>
                  <a:txBody>
                    <a:bodyPr/>
                    <a:lstStyle/>
                    <a:p>
                      <a:pPr algn="ctr" fontAlgn="ctr"/>
                      <a:r>
                        <a:rPr lang="en-US" sz="1100" u="none" strike="noStrike">
                          <a:effectLst/>
                        </a:rPr>
                        <a:t>Rakesh Panthri</a:t>
                      </a:r>
                      <a:endParaRPr lang="en-US" sz="1100" b="1" i="0" u="none" strike="noStrike">
                        <a:effectLst/>
                        <a:latin typeface="Cambria"/>
                      </a:endParaRPr>
                    </a:p>
                  </a:txBody>
                  <a:tcPr marL="5413" marR="5413" marT="5413" marB="0" anchor="ctr"/>
                </a:tc>
                <a:tc>
                  <a:txBody>
                    <a:bodyPr/>
                    <a:lstStyle/>
                    <a:p>
                      <a:pPr algn="ctr" fontAlgn="ctr"/>
                      <a:r>
                        <a:rPr lang="en-US" sz="1100" u="none" strike="noStrike">
                          <a:effectLst/>
                        </a:rPr>
                        <a:t>08905244982</a:t>
                      </a:r>
                      <a:endParaRPr lang="en-US" sz="1100" b="1" i="0" u="none" strike="noStrike">
                        <a:effectLst/>
                        <a:latin typeface="Cambria"/>
                      </a:endParaRPr>
                    </a:p>
                  </a:txBody>
                  <a:tcPr marL="5413" marR="5413" marT="5413" marB="0" anchor="ctr"/>
                </a:tc>
                <a:tc vMerge="1">
                  <a:txBody>
                    <a:bodyPr/>
                    <a:lstStyle/>
                    <a:p>
                      <a:pPr algn="ctr" fontAlgn="ctr"/>
                      <a:endParaRPr lang="en-US" sz="1100" b="1" i="0" u="none" strike="noStrike" dirty="0">
                        <a:solidFill>
                          <a:srgbClr val="F8F8F8"/>
                        </a:solidFill>
                        <a:effectLst/>
                        <a:latin typeface="Cambria"/>
                      </a:endParaRPr>
                    </a:p>
                  </a:txBody>
                  <a:tcPr marL="5413" marR="5413" marT="5413" marB="0" anchor="ctr"/>
                </a:tc>
              </a:tr>
              <a:tr h="199618">
                <a:tc vMerge="1">
                  <a:txBody>
                    <a:bodyPr/>
                    <a:lstStyle/>
                    <a:p>
                      <a:endParaRPr lang="en-US"/>
                    </a:p>
                  </a:txBody>
                  <a:tcPr/>
                </a:tc>
                <a:tc>
                  <a:txBody>
                    <a:bodyPr/>
                    <a:lstStyle/>
                    <a:p>
                      <a:pPr algn="ctr" fontAlgn="ctr"/>
                      <a:r>
                        <a:rPr lang="en-US" sz="1100" u="none" strike="noStrike">
                          <a:effectLst/>
                        </a:rPr>
                        <a:t>Ramandeep Singh</a:t>
                      </a:r>
                      <a:endParaRPr lang="en-US" sz="1100" b="1" i="0" u="none" strike="noStrike">
                        <a:effectLst/>
                        <a:latin typeface="Cambria"/>
                      </a:endParaRPr>
                    </a:p>
                  </a:txBody>
                  <a:tcPr marL="5413" marR="5413" marT="5413" marB="0" anchor="ctr"/>
                </a:tc>
                <a:tc>
                  <a:txBody>
                    <a:bodyPr/>
                    <a:lstStyle/>
                    <a:p>
                      <a:pPr algn="ctr" fontAlgn="ctr"/>
                      <a:r>
                        <a:rPr lang="en-US" sz="1100" u="none" strike="noStrike">
                          <a:effectLst/>
                        </a:rPr>
                        <a:t>8929575171</a:t>
                      </a:r>
                      <a:endParaRPr lang="en-US" sz="1100" b="1" i="0" u="none" strike="noStrike">
                        <a:effectLst/>
                        <a:latin typeface="Cambria"/>
                      </a:endParaRPr>
                    </a:p>
                  </a:txBody>
                  <a:tcPr marL="5413" marR="5413" marT="5413" marB="0" anchor="ctr"/>
                </a:tc>
                <a:tc vMerge="1">
                  <a:txBody>
                    <a:bodyPr/>
                    <a:lstStyle/>
                    <a:p>
                      <a:endParaRPr lang="en-US"/>
                    </a:p>
                  </a:txBody>
                  <a:tcPr/>
                </a:tc>
              </a:tr>
              <a:tr h="158548">
                <a:tc rowSpan="5">
                  <a:txBody>
                    <a:bodyPr/>
                    <a:lstStyle/>
                    <a:p>
                      <a:pPr algn="ctr" fontAlgn="ctr"/>
                      <a:r>
                        <a:rPr lang="en-US" sz="1100" u="none" strike="noStrike">
                          <a:effectLst/>
                        </a:rPr>
                        <a:t>M.P</a:t>
                      </a:r>
                      <a:endParaRPr lang="en-US" sz="1100" b="1" i="0" u="none" strike="noStrike">
                        <a:effectLst/>
                        <a:latin typeface="Cambria"/>
                      </a:endParaRPr>
                    </a:p>
                  </a:txBody>
                  <a:tcPr marL="5413" marR="5413" marT="5413" marB="0" anchor="ctr"/>
                </a:tc>
                <a:tc>
                  <a:txBody>
                    <a:bodyPr/>
                    <a:lstStyle/>
                    <a:p>
                      <a:pPr algn="ctr" fontAlgn="ctr"/>
                      <a:r>
                        <a:rPr lang="en-US" sz="1100" u="none" strike="noStrike">
                          <a:effectLst/>
                        </a:rPr>
                        <a:t>Arun Jaiswal</a:t>
                      </a:r>
                      <a:endParaRPr lang="en-US" sz="1100" b="1" i="0" u="none" strike="noStrike">
                        <a:effectLst/>
                        <a:latin typeface="Cambria"/>
                      </a:endParaRPr>
                    </a:p>
                  </a:txBody>
                  <a:tcPr marL="5413" marR="5413" marT="5413" marB="0" anchor="ctr"/>
                </a:tc>
                <a:tc>
                  <a:txBody>
                    <a:bodyPr/>
                    <a:lstStyle/>
                    <a:p>
                      <a:pPr algn="ctr" fontAlgn="ctr"/>
                      <a:r>
                        <a:rPr lang="en-US" sz="1100" u="none" strike="noStrike">
                          <a:effectLst/>
                        </a:rPr>
                        <a:t>009425011230</a:t>
                      </a:r>
                      <a:endParaRPr lang="en-US" sz="1100" b="1" i="0" u="none" strike="noStrike">
                        <a:effectLst/>
                        <a:latin typeface="Cambria"/>
                      </a:endParaRPr>
                    </a:p>
                  </a:txBody>
                  <a:tcPr marL="5413" marR="5413" marT="5413" marB="0" anchor="ctr"/>
                </a:tc>
                <a:tc vMerge="1">
                  <a:txBody>
                    <a:bodyPr/>
                    <a:lstStyle/>
                    <a:p>
                      <a:pPr algn="ctr" fontAlgn="ctr"/>
                      <a:endParaRPr lang="en-US" sz="1100" b="1" i="0" u="none" strike="noStrike" dirty="0">
                        <a:solidFill>
                          <a:srgbClr val="0070C0"/>
                        </a:solidFill>
                        <a:effectLst/>
                        <a:latin typeface="Cambria"/>
                      </a:endParaRPr>
                    </a:p>
                  </a:txBody>
                  <a:tcPr marL="5413" marR="5413" marT="5413" marB="0" anchor="ctr"/>
                </a:tc>
              </a:tr>
              <a:tr h="158548">
                <a:tc vMerge="1">
                  <a:txBody>
                    <a:bodyPr/>
                    <a:lstStyle/>
                    <a:p>
                      <a:endParaRPr lang="en-US"/>
                    </a:p>
                  </a:txBody>
                  <a:tcPr/>
                </a:tc>
                <a:tc>
                  <a:txBody>
                    <a:bodyPr/>
                    <a:lstStyle/>
                    <a:p>
                      <a:pPr algn="ctr" fontAlgn="ctr"/>
                      <a:r>
                        <a:rPr lang="en-US" sz="1100" u="none" strike="noStrike">
                          <a:effectLst/>
                        </a:rPr>
                        <a:t>Aadil khan</a:t>
                      </a:r>
                      <a:endParaRPr lang="en-US" sz="1100" b="0" i="0" u="none" strike="noStrike">
                        <a:effectLst/>
                        <a:latin typeface="Cambria"/>
                      </a:endParaRPr>
                    </a:p>
                  </a:txBody>
                  <a:tcPr marL="5413" marR="5413" marT="5413" marB="0" anchor="ctr"/>
                </a:tc>
                <a:tc>
                  <a:txBody>
                    <a:bodyPr/>
                    <a:lstStyle/>
                    <a:p>
                      <a:pPr algn="ctr" fontAlgn="ctr"/>
                      <a:r>
                        <a:rPr lang="en-US" sz="1100" u="none" strike="noStrike">
                          <a:effectLst/>
                        </a:rPr>
                        <a:t>09479389552</a:t>
                      </a:r>
                      <a:endParaRPr lang="en-US" sz="1100" b="0" i="0" u="none" strike="noStrike">
                        <a:effectLst/>
                        <a:latin typeface="Cambria"/>
                      </a:endParaRPr>
                    </a:p>
                  </a:txBody>
                  <a:tcPr marL="5413" marR="5413" marT="5413" marB="0" anchor="ctr"/>
                </a:tc>
                <a:tc vMerge="1">
                  <a:txBody>
                    <a:bodyPr/>
                    <a:lstStyle/>
                    <a:p>
                      <a:endParaRPr lang="en-US"/>
                    </a:p>
                  </a:txBody>
                  <a:tcPr/>
                </a:tc>
              </a:tr>
              <a:tr h="158548">
                <a:tc vMerge="1">
                  <a:txBody>
                    <a:bodyPr/>
                    <a:lstStyle/>
                    <a:p>
                      <a:endParaRPr lang="en-US"/>
                    </a:p>
                  </a:txBody>
                  <a:tcPr/>
                </a:tc>
                <a:tc>
                  <a:txBody>
                    <a:bodyPr/>
                    <a:lstStyle/>
                    <a:p>
                      <a:pPr algn="ctr" fontAlgn="ctr"/>
                      <a:r>
                        <a:rPr lang="en-US" sz="1100" u="none" strike="noStrike">
                          <a:effectLst/>
                        </a:rPr>
                        <a:t>Fazal khan</a:t>
                      </a:r>
                      <a:endParaRPr lang="en-US" sz="1100" b="0" i="0" u="none" strike="noStrike">
                        <a:effectLst/>
                        <a:latin typeface="Cambria"/>
                      </a:endParaRPr>
                    </a:p>
                  </a:txBody>
                  <a:tcPr marL="5413" marR="5413" marT="5413" marB="0" anchor="ctr"/>
                </a:tc>
                <a:tc>
                  <a:txBody>
                    <a:bodyPr/>
                    <a:lstStyle/>
                    <a:p>
                      <a:pPr algn="ctr" fontAlgn="ctr"/>
                      <a:r>
                        <a:rPr lang="en-US" sz="1100" u="none" strike="noStrike">
                          <a:effectLst/>
                        </a:rPr>
                        <a:t>09424467195</a:t>
                      </a:r>
                      <a:endParaRPr lang="en-US" sz="1100" b="0" i="0" u="none" strike="noStrike">
                        <a:effectLst/>
                        <a:latin typeface="Cambria"/>
                      </a:endParaRPr>
                    </a:p>
                  </a:txBody>
                  <a:tcPr marL="5413" marR="5413" marT="5413" marB="0" anchor="ctr"/>
                </a:tc>
                <a:tc vMerge="1">
                  <a:txBody>
                    <a:bodyPr/>
                    <a:lstStyle/>
                    <a:p>
                      <a:endParaRPr lang="en-US"/>
                    </a:p>
                  </a:txBody>
                  <a:tcPr/>
                </a:tc>
              </a:tr>
              <a:tr h="158548">
                <a:tc vMerge="1">
                  <a:txBody>
                    <a:bodyPr/>
                    <a:lstStyle/>
                    <a:p>
                      <a:endParaRPr lang="en-US"/>
                    </a:p>
                  </a:txBody>
                  <a:tcPr/>
                </a:tc>
                <a:tc>
                  <a:txBody>
                    <a:bodyPr/>
                    <a:lstStyle/>
                    <a:p>
                      <a:pPr algn="ctr" fontAlgn="ctr"/>
                      <a:r>
                        <a:rPr lang="en-US" sz="1100" u="none" strike="noStrike">
                          <a:effectLst/>
                        </a:rPr>
                        <a:t>Gaurav Kumar Jain</a:t>
                      </a:r>
                      <a:endParaRPr lang="en-US" sz="1100" b="0" i="0" u="none" strike="noStrike">
                        <a:effectLst/>
                        <a:latin typeface="Cambria"/>
                      </a:endParaRPr>
                    </a:p>
                  </a:txBody>
                  <a:tcPr marL="5413" marR="5413" marT="5413" marB="0" anchor="ctr"/>
                </a:tc>
                <a:tc>
                  <a:txBody>
                    <a:bodyPr/>
                    <a:lstStyle/>
                    <a:p>
                      <a:pPr algn="ctr" fontAlgn="ctr"/>
                      <a:r>
                        <a:rPr lang="en-US" sz="1100" u="none" strike="noStrike">
                          <a:effectLst/>
                        </a:rPr>
                        <a:t>09479932577</a:t>
                      </a:r>
                      <a:endParaRPr lang="en-US" sz="1100" b="0" i="0" u="none" strike="noStrike">
                        <a:effectLst/>
                        <a:latin typeface="Cambria"/>
                      </a:endParaRPr>
                    </a:p>
                  </a:txBody>
                  <a:tcPr marL="5413" marR="5413" marT="5413" marB="0" anchor="ctr"/>
                </a:tc>
                <a:tc vMerge="1">
                  <a:txBody>
                    <a:bodyPr/>
                    <a:lstStyle/>
                    <a:p>
                      <a:endParaRPr lang="en-US"/>
                    </a:p>
                  </a:txBody>
                  <a:tcPr/>
                </a:tc>
              </a:tr>
              <a:tr h="158548">
                <a:tc vMerge="1">
                  <a:txBody>
                    <a:bodyPr/>
                    <a:lstStyle/>
                    <a:p>
                      <a:endParaRPr lang="en-US"/>
                    </a:p>
                  </a:txBody>
                  <a:tcPr/>
                </a:tc>
                <a:tc>
                  <a:txBody>
                    <a:bodyPr/>
                    <a:lstStyle/>
                    <a:p>
                      <a:pPr algn="ctr" fontAlgn="ctr"/>
                      <a:r>
                        <a:rPr lang="en-US" sz="1100" u="none" strike="noStrike">
                          <a:effectLst/>
                        </a:rPr>
                        <a:t>Narmada Prasad</a:t>
                      </a:r>
                      <a:endParaRPr lang="en-US" sz="1100" b="0" i="0" u="none" strike="noStrike">
                        <a:effectLst/>
                        <a:latin typeface="Cambria"/>
                      </a:endParaRPr>
                    </a:p>
                  </a:txBody>
                  <a:tcPr marL="5413" marR="5413" marT="5413" marB="0" anchor="ctr"/>
                </a:tc>
                <a:tc>
                  <a:txBody>
                    <a:bodyPr/>
                    <a:lstStyle/>
                    <a:p>
                      <a:pPr algn="ctr" fontAlgn="ctr"/>
                      <a:r>
                        <a:rPr lang="en-US" sz="1100" u="none" strike="noStrike">
                          <a:effectLst/>
                        </a:rPr>
                        <a:t>09406566232</a:t>
                      </a:r>
                      <a:endParaRPr lang="en-US" sz="1100" b="0" i="0" u="none" strike="noStrike">
                        <a:effectLst/>
                        <a:latin typeface="Cambria"/>
                      </a:endParaRPr>
                    </a:p>
                  </a:txBody>
                  <a:tcPr marL="5413" marR="5413" marT="5413" marB="0" anchor="ctr"/>
                </a:tc>
                <a:tc vMerge="1">
                  <a:txBody>
                    <a:bodyPr/>
                    <a:lstStyle/>
                    <a:p>
                      <a:endParaRPr lang="en-US"/>
                    </a:p>
                  </a:txBody>
                  <a:tcPr/>
                </a:tc>
              </a:tr>
              <a:tr h="158548">
                <a:tc rowSpan="4">
                  <a:txBody>
                    <a:bodyPr/>
                    <a:lstStyle/>
                    <a:p>
                      <a:pPr algn="ctr" fontAlgn="ctr"/>
                      <a:r>
                        <a:rPr lang="en-US" sz="1100" u="none" strike="noStrike">
                          <a:effectLst/>
                        </a:rPr>
                        <a:t>Maharashtra</a:t>
                      </a:r>
                      <a:endParaRPr lang="en-US" sz="1100" b="1" i="0" u="none" strike="noStrike">
                        <a:effectLst/>
                        <a:latin typeface="Cambria"/>
                      </a:endParaRPr>
                    </a:p>
                  </a:txBody>
                  <a:tcPr marL="5413" marR="5413" marT="5413" marB="0" anchor="ctr"/>
                </a:tc>
                <a:tc>
                  <a:txBody>
                    <a:bodyPr/>
                    <a:lstStyle/>
                    <a:p>
                      <a:pPr algn="ctr" fontAlgn="ctr"/>
                      <a:r>
                        <a:rPr lang="en-US" sz="1100" u="none" strike="noStrike">
                          <a:effectLst/>
                        </a:rPr>
                        <a:t>Sanjay Singh</a:t>
                      </a:r>
                      <a:endParaRPr lang="en-US" sz="1100" b="1" i="0" u="none" strike="noStrike">
                        <a:effectLst/>
                        <a:latin typeface="Cambria"/>
                      </a:endParaRPr>
                    </a:p>
                  </a:txBody>
                  <a:tcPr marL="5413" marR="5413" marT="5413" marB="0" anchor="ctr"/>
                </a:tc>
                <a:tc>
                  <a:txBody>
                    <a:bodyPr/>
                    <a:lstStyle/>
                    <a:p>
                      <a:pPr algn="ctr" fontAlgn="ctr"/>
                      <a:r>
                        <a:rPr lang="en-US" sz="1100" u="none" strike="noStrike">
                          <a:effectLst/>
                        </a:rPr>
                        <a:t>09449718329</a:t>
                      </a:r>
                      <a:endParaRPr lang="en-US" sz="1100" b="1" i="0" u="none" strike="noStrike">
                        <a:effectLst/>
                        <a:latin typeface="Cambria"/>
                      </a:endParaRPr>
                    </a:p>
                  </a:txBody>
                  <a:tcPr marL="5413" marR="5413" marT="5413" marB="0" anchor="ctr"/>
                </a:tc>
                <a:tc vMerge="1">
                  <a:txBody>
                    <a:bodyPr/>
                    <a:lstStyle/>
                    <a:p>
                      <a:pPr algn="ctr" fontAlgn="ctr"/>
                      <a:endParaRPr kumimoji="0" lang="en-US" sz="1100" u="none" strike="noStrike" kern="1200" dirty="0">
                        <a:solidFill>
                          <a:schemeClr val="tx1"/>
                        </a:solidFill>
                        <a:effectLst/>
                        <a:latin typeface="+mn-lt"/>
                        <a:ea typeface="+mn-ea"/>
                        <a:cs typeface="+mn-cs"/>
                      </a:endParaRPr>
                    </a:p>
                  </a:txBody>
                  <a:tcPr marL="5413" marR="5413" marT="5413" marB="0" anchor="ctr"/>
                </a:tc>
              </a:tr>
              <a:tr h="158548">
                <a:tc vMerge="1">
                  <a:txBody>
                    <a:bodyPr/>
                    <a:lstStyle/>
                    <a:p>
                      <a:endParaRPr lang="en-US"/>
                    </a:p>
                  </a:txBody>
                  <a:tcPr/>
                </a:tc>
                <a:tc>
                  <a:txBody>
                    <a:bodyPr/>
                    <a:lstStyle/>
                    <a:p>
                      <a:pPr algn="ctr" fontAlgn="ctr"/>
                      <a:r>
                        <a:rPr lang="en-US" sz="1100" u="none" strike="noStrike">
                          <a:effectLst/>
                        </a:rPr>
                        <a:t>Attahulla Ansari</a:t>
                      </a:r>
                      <a:endParaRPr lang="en-US" sz="1100" b="0" i="0" u="none" strike="noStrike">
                        <a:effectLst/>
                        <a:latin typeface="Cambria"/>
                      </a:endParaRPr>
                    </a:p>
                  </a:txBody>
                  <a:tcPr marL="5413" marR="5413" marT="5413" marB="0" anchor="ctr"/>
                </a:tc>
                <a:tc>
                  <a:txBody>
                    <a:bodyPr/>
                    <a:lstStyle/>
                    <a:p>
                      <a:pPr algn="ctr" fontAlgn="ctr"/>
                      <a:r>
                        <a:rPr lang="en-US" sz="1100" u="none" strike="noStrike">
                          <a:effectLst/>
                        </a:rPr>
                        <a:t>09561284520</a:t>
                      </a:r>
                      <a:endParaRPr lang="en-US" sz="1100" b="0" i="0" u="none" strike="noStrike">
                        <a:effectLst/>
                        <a:latin typeface="Cambria"/>
                      </a:endParaRPr>
                    </a:p>
                  </a:txBody>
                  <a:tcPr marL="5413" marR="5413" marT="5413" marB="0" anchor="ctr"/>
                </a:tc>
                <a:tc vMerge="1">
                  <a:txBody>
                    <a:bodyPr/>
                    <a:lstStyle/>
                    <a:p>
                      <a:endParaRPr lang="en-US"/>
                    </a:p>
                  </a:txBody>
                  <a:tcPr/>
                </a:tc>
              </a:tr>
              <a:tr h="158548">
                <a:tc vMerge="1">
                  <a:txBody>
                    <a:bodyPr/>
                    <a:lstStyle/>
                    <a:p>
                      <a:endParaRPr lang="en-US"/>
                    </a:p>
                  </a:txBody>
                  <a:tcPr/>
                </a:tc>
                <a:tc>
                  <a:txBody>
                    <a:bodyPr/>
                    <a:lstStyle/>
                    <a:p>
                      <a:pPr algn="ctr" fontAlgn="ctr"/>
                      <a:r>
                        <a:rPr lang="en-US" sz="1100" u="none" strike="noStrike">
                          <a:effectLst/>
                        </a:rPr>
                        <a:t>Aftab Salman Pathan</a:t>
                      </a:r>
                      <a:endParaRPr lang="en-US" sz="1100" b="0" i="0" u="none" strike="noStrike">
                        <a:effectLst/>
                        <a:latin typeface="Cambria"/>
                      </a:endParaRPr>
                    </a:p>
                  </a:txBody>
                  <a:tcPr marL="5413" marR="5413" marT="5413" marB="0" anchor="ctr"/>
                </a:tc>
                <a:tc>
                  <a:txBody>
                    <a:bodyPr/>
                    <a:lstStyle/>
                    <a:p>
                      <a:pPr algn="ctr" fontAlgn="ctr"/>
                      <a:r>
                        <a:rPr lang="en-US" sz="1100" u="none" strike="noStrike">
                          <a:effectLst/>
                        </a:rPr>
                        <a:t>08421536461</a:t>
                      </a:r>
                      <a:endParaRPr lang="en-US" sz="1100" b="0" i="0" u="none" strike="noStrike">
                        <a:effectLst/>
                        <a:latin typeface="Cambria"/>
                      </a:endParaRPr>
                    </a:p>
                  </a:txBody>
                  <a:tcPr marL="5413" marR="5413" marT="5413" marB="0" anchor="ctr"/>
                </a:tc>
                <a:tc vMerge="1">
                  <a:txBody>
                    <a:bodyPr/>
                    <a:lstStyle/>
                    <a:p>
                      <a:endParaRPr lang="en-US"/>
                    </a:p>
                  </a:txBody>
                  <a:tcPr/>
                </a:tc>
              </a:tr>
              <a:tr h="158548">
                <a:tc vMerge="1">
                  <a:txBody>
                    <a:bodyPr/>
                    <a:lstStyle/>
                    <a:p>
                      <a:endParaRPr lang="en-US"/>
                    </a:p>
                  </a:txBody>
                  <a:tcPr/>
                </a:tc>
                <a:tc>
                  <a:txBody>
                    <a:bodyPr/>
                    <a:lstStyle/>
                    <a:p>
                      <a:pPr algn="ctr" fontAlgn="ctr"/>
                      <a:r>
                        <a:rPr lang="en-US" sz="1100" u="none" strike="noStrike">
                          <a:effectLst/>
                        </a:rPr>
                        <a:t>Bhagwat Ambore</a:t>
                      </a:r>
                      <a:endParaRPr lang="en-US" sz="1100" b="0" i="0" u="none" strike="noStrike">
                        <a:effectLst/>
                        <a:latin typeface="Cambria"/>
                      </a:endParaRPr>
                    </a:p>
                  </a:txBody>
                  <a:tcPr marL="5413" marR="5413" marT="5413" marB="0" anchor="ctr"/>
                </a:tc>
                <a:tc>
                  <a:txBody>
                    <a:bodyPr/>
                    <a:lstStyle/>
                    <a:p>
                      <a:pPr algn="ctr" fontAlgn="ctr"/>
                      <a:r>
                        <a:rPr lang="en-US" sz="1100" u="none" strike="noStrike">
                          <a:effectLst/>
                        </a:rPr>
                        <a:t>09028970084</a:t>
                      </a:r>
                      <a:endParaRPr lang="en-US" sz="1100" b="0" i="0" u="none" strike="noStrike">
                        <a:effectLst/>
                        <a:latin typeface="Cambria"/>
                      </a:endParaRPr>
                    </a:p>
                  </a:txBody>
                  <a:tcPr marL="5413" marR="5413" marT="5413" marB="0" anchor="ctr"/>
                </a:tc>
                <a:tc vMerge="1">
                  <a:txBody>
                    <a:bodyPr/>
                    <a:lstStyle/>
                    <a:p>
                      <a:endParaRPr lang="en-US"/>
                    </a:p>
                  </a:txBody>
                  <a:tcPr/>
                </a:tc>
              </a:tr>
              <a:tr h="158548">
                <a:tc rowSpan="4">
                  <a:txBody>
                    <a:bodyPr/>
                    <a:lstStyle/>
                    <a:p>
                      <a:pPr algn="ctr" fontAlgn="ctr"/>
                      <a:r>
                        <a:rPr lang="en-US" sz="1100" u="none" strike="noStrike">
                          <a:effectLst/>
                        </a:rPr>
                        <a:t>Rajashthan</a:t>
                      </a:r>
                      <a:endParaRPr lang="en-US" sz="1100" b="1" i="0" u="none" strike="noStrike">
                        <a:effectLst/>
                        <a:latin typeface="Cambria"/>
                      </a:endParaRPr>
                    </a:p>
                  </a:txBody>
                  <a:tcPr marL="5413" marR="5413" marT="5413" marB="0" anchor="ctr"/>
                </a:tc>
                <a:tc>
                  <a:txBody>
                    <a:bodyPr/>
                    <a:lstStyle/>
                    <a:p>
                      <a:pPr algn="ctr" fontAlgn="ctr"/>
                      <a:r>
                        <a:rPr lang="en-US" sz="1100" u="none" strike="noStrike">
                          <a:effectLst/>
                        </a:rPr>
                        <a:t>Vishal Jain</a:t>
                      </a:r>
                      <a:endParaRPr lang="en-US" sz="1100" b="1" i="0" u="none" strike="noStrike">
                        <a:effectLst/>
                        <a:latin typeface="Cambria"/>
                      </a:endParaRPr>
                    </a:p>
                  </a:txBody>
                  <a:tcPr marL="5413" marR="5413" marT="5413" marB="0" anchor="ctr"/>
                </a:tc>
                <a:tc>
                  <a:txBody>
                    <a:bodyPr/>
                    <a:lstStyle/>
                    <a:p>
                      <a:pPr algn="ctr" fontAlgn="ctr"/>
                      <a:r>
                        <a:rPr lang="en-US" sz="1100" u="none" strike="noStrike">
                          <a:effectLst/>
                        </a:rPr>
                        <a:t>09460106631</a:t>
                      </a:r>
                      <a:endParaRPr lang="en-US" sz="1100" b="1" i="0" u="none" strike="noStrike">
                        <a:effectLst/>
                        <a:latin typeface="Cambria"/>
                      </a:endParaRPr>
                    </a:p>
                  </a:txBody>
                  <a:tcPr marL="5413" marR="5413" marT="5413" marB="0" anchor="ctr"/>
                </a:tc>
                <a:tc vMerge="1">
                  <a:txBody>
                    <a:bodyPr/>
                    <a:lstStyle/>
                    <a:p>
                      <a:pPr algn="ctr" fontAlgn="ctr"/>
                      <a:endParaRPr kumimoji="0" lang="en-US" sz="1100" u="none" strike="noStrike" kern="1200" dirty="0">
                        <a:solidFill>
                          <a:schemeClr val="tx1"/>
                        </a:solidFill>
                        <a:effectLst/>
                        <a:latin typeface="+mn-lt"/>
                        <a:ea typeface="+mn-ea"/>
                        <a:cs typeface="+mn-cs"/>
                      </a:endParaRPr>
                    </a:p>
                  </a:txBody>
                  <a:tcPr marL="5413" marR="5413" marT="5413" marB="0" anchor="ctr"/>
                </a:tc>
              </a:tr>
              <a:tr h="158548">
                <a:tc vMerge="1">
                  <a:txBody>
                    <a:bodyPr/>
                    <a:lstStyle/>
                    <a:p>
                      <a:endParaRPr lang="en-US"/>
                    </a:p>
                  </a:txBody>
                  <a:tcPr/>
                </a:tc>
                <a:tc>
                  <a:txBody>
                    <a:bodyPr/>
                    <a:lstStyle/>
                    <a:p>
                      <a:pPr algn="ctr" fontAlgn="ctr"/>
                      <a:r>
                        <a:rPr lang="en-US" sz="1100" u="none" strike="noStrike">
                          <a:effectLst/>
                        </a:rPr>
                        <a:t>Awadh Kishore</a:t>
                      </a:r>
                      <a:endParaRPr lang="en-US" sz="1100" b="0" i="0" u="none" strike="noStrike">
                        <a:effectLst/>
                        <a:latin typeface="Cambria"/>
                      </a:endParaRPr>
                    </a:p>
                  </a:txBody>
                  <a:tcPr marL="5413" marR="5413" marT="5413" marB="0" anchor="ctr"/>
                </a:tc>
                <a:tc>
                  <a:txBody>
                    <a:bodyPr/>
                    <a:lstStyle/>
                    <a:p>
                      <a:pPr algn="ctr" fontAlgn="ctr"/>
                      <a:r>
                        <a:rPr lang="en-US" sz="1100" u="none" strike="noStrike">
                          <a:effectLst/>
                        </a:rPr>
                        <a:t>9467760085</a:t>
                      </a:r>
                      <a:endParaRPr lang="en-US" sz="1100" b="0" i="0" u="none" strike="noStrike">
                        <a:effectLst/>
                        <a:latin typeface="Cambria"/>
                      </a:endParaRPr>
                    </a:p>
                  </a:txBody>
                  <a:tcPr marL="5413" marR="5413" marT="5413" marB="0" anchor="ctr"/>
                </a:tc>
                <a:tc vMerge="1">
                  <a:txBody>
                    <a:bodyPr/>
                    <a:lstStyle/>
                    <a:p>
                      <a:endParaRPr lang="en-US"/>
                    </a:p>
                  </a:txBody>
                  <a:tcPr/>
                </a:tc>
              </a:tr>
              <a:tr h="158548">
                <a:tc vMerge="1">
                  <a:txBody>
                    <a:bodyPr/>
                    <a:lstStyle/>
                    <a:p>
                      <a:endParaRPr lang="en-US"/>
                    </a:p>
                  </a:txBody>
                  <a:tcPr/>
                </a:tc>
                <a:tc>
                  <a:txBody>
                    <a:bodyPr/>
                    <a:lstStyle/>
                    <a:p>
                      <a:pPr algn="ctr" fontAlgn="b"/>
                      <a:r>
                        <a:rPr lang="en-US" sz="1100" u="none" strike="noStrike">
                          <a:effectLst/>
                        </a:rPr>
                        <a:t>Praveen Tripathi</a:t>
                      </a:r>
                      <a:endParaRPr lang="en-US" sz="1100" b="0" i="0" u="none" strike="noStrike">
                        <a:effectLst/>
                        <a:latin typeface="Cambria"/>
                      </a:endParaRPr>
                    </a:p>
                  </a:txBody>
                  <a:tcPr marL="5413" marR="5413" marT="5413" marB="0" anchor="b"/>
                </a:tc>
                <a:tc>
                  <a:txBody>
                    <a:bodyPr/>
                    <a:lstStyle/>
                    <a:p>
                      <a:pPr algn="ctr" fontAlgn="ctr"/>
                      <a:r>
                        <a:rPr lang="en-US" sz="1100" u="none" strike="noStrike">
                          <a:effectLst/>
                        </a:rPr>
                        <a:t>9305855095</a:t>
                      </a:r>
                      <a:endParaRPr lang="en-US" sz="1100" b="0" i="0" u="none" strike="noStrike">
                        <a:effectLst/>
                        <a:latin typeface="Cambria"/>
                      </a:endParaRPr>
                    </a:p>
                  </a:txBody>
                  <a:tcPr marL="5413" marR="5413" marT="5413" marB="0" anchor="ctr"/>
                </a:tc>
                <a:tc vMerge="1">
                  <a:txBody>
                    <a:bodyPr/>
                    <a:lstStyle/>
                    <a:p>
                      <a:endParaRPr lang="en-US"/>
                    </a:p>
                  </a:txBody>
                  <a:tcPr/>
                </a:tc>
              </a:tr>
              <a:tr h="158548">
                <a:tc vMerge="1">
                  <a:txBody>
                    <a:bodyPr/>
                    <a:lstStyle/>
                    <a:p>
                      <a:endParaRPr lang="en-US"/>
                    </a:p>
                  </a:txBody>
                  <a:tcPr/>
                </a:tc>
                <a:tc>
                  <a:txBody>
                    <a:bodyPr/>
                    <a:lstStyle/>
                    <a:p>
                      <a:pPr algn="ctr" fontAlgn="b"/>
                      <a:r>
                        <a:rPr lang="en-US" sz="1100" u="none" strike="noStrike">
                          <a:effectLst/>
                        </a:rPr>
                        <a:t>Rajender Singh</a:t>
                      </a:r>
                      <a:endParaRPr lang="en-US" sz="1100" b="0" i="0" u="none" strike="noStrike">
                        <a:effectLst/>
                        <a:latin typeface="Cambria"/>
                      </a:endParaRPr>
                    </a:p>
                  </a:txBody>
                  <a:tcPr marL="5413" marR="5413" marT="5413" marB="0" anchor="b"/>
                </a:tc>
                <a:tc>
                  <a:txBody>
                    <a:bodyPr/>
                    <a:lstStyle/>
                    <a:p>
                      <a:pPr algn="ctr" fontAlgn="ctr"/>
                      <a:r>
                        <a:rPr lang="en-US" sz="1100" u="none" strike="noStrike" dirty="0">
                          <a:effectLst/>
                        </a:rPr>
                        <a:t>9352368055</a:t>
                      </a:r>
                      <a:endParaRPr lang="en-US" sz="1100" b="0" i="0" u="none" strike="noStrike" dirty="0">
                        <a:effectLst/>
                        <a:latin typeface="Cambria"/>
                      </a:endParaRPr>
                    </a:p>
                  </a:txBody>
                  <a:tcPr marL="5413" marR="5413" marT="5413" marB="0" anchor="ctr"/>
                </a:tc>
                <a:tc vMerge="1">
                  <a:txBody>
                    <a:bodyPr/>
                    <a:lstStyle/>
                    <a:p>
                      <a:endParaRPr lang="en-US"/>
                    </a:p>
                  </a:txBody>
                  <a:tcPr/>
                </a:tc>
              </a:tr>
            </a:tbl>
          </a:graphicData>
        </a:graphic>
      </p:graphicFrame>
    </p:spTree>
    <p:extLst>
      <p:ext uri="{BB962C8B-B14F-4D97-AF65-F5344CB8AC3E}">
        <p14:creationId xmlns:p14="http://schemas.microsoft.com/office/powerpoint/2010/main" val="21804452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List of our Technical Engineers</a:t>
            </a:r>
          </a:p>
        </p:txBody>
      </p:sp>
      <p:graphicFrame>
        <p:nvGraphicFramePr>
          <p:cNvPr id="4" name="Table 3"/>
          <p:cNvGraphicFramePr>
            <a:graphicFrameLocks noGrp="1"/>
          </p:cNvGraphicFramePr>
          <p:nvPr>
            <p:extLst>
              <p:ext uri="{D42A27DB-BD31-4B8C-83A1-F6EECF244321}">
                <p14:modId xmlns:p14="http://schemas.microsoft.com/office/powerpoint/2010/main" val="354978799"/>
              </p:ext>
            </p:extLst>
          </p:nvPr>
        </p:nvGraphicFramePr>
        <p:xfrm>
          <a:off x="609600" y="1600192"/>
          <a:ext cx="8001000" cy="4114807"/>
        </p:xfrm>
        <a:graphic>
          <a:graphicData uri="http://schemas.openxmlformats.org/drawingml/2006/table">
            <a:tbl>
              <a:tblPr>
                <a:tableStyleId>{5940675A-B579-460E-94D1-54222C63F5DA}</a:tableStyleId>
              </a:tblPr>
              <a:tblGrid>
                <a:gridCol w="1866418"/>
                <a:gridCol w="1866418"/>
                <a:gridCol w="1388962"/>
                <a:gridCol w="2879202"/>
              </a:tblGrid>
              <a:tr h="273187">
                <a:tc>
                  <a:txBody>
                    <a:bodyPr/>
                    <a:lstStyle/>
                    <a:p>
                      <a:pPr algn="ctr" fontAlgn="ctr"/>
                      <a:r>
                        <a:rPr lang="en-US" sz="1100" u="none" strike="noStrike" dirty="0">
                          <a:solidFill>
                            <a:schemeClr val="bg1"/>
                          </a:solidFill>
                          <a:effectLst/>
                        </a:rPr>
                        <a:t>Circle</a:t>
                      </a:r>
                      <a:endParaRPr lang="en-US" sz="1100" b="1" i="0" u="none" strike="noStrike" dirty="0">
                        <a:solidFill>
                          <a:schemeClr val="bg1"/>
                        </a:solidFill>
                        <a:effectLst/>
                        <a:latin typeface="Cambria"/>
                      </a:endParaRPr>
                    </a:p>
                  </a:txBody>
                  <a:tcPr marL="7015" marR="7015" marT="7015" marB="0" anchor="ctr">
                    <a:solidFill>
                      <a:schemeClr val="tx1"/>
                    </a:solidFill>
                  </a:tcPr>
                </a:tc>
                <a:tc>
                  <a:txBody>
                    <a:bodyPr/>
                    <a:lstStyle/>
                    <a:p>
                      <a:pPr algn="ctr" fontAlgn="ctr"/>
                      <a:r>
                        <a:rPr lang="en-US" sz="1100" u="none" strike="noStrike">
                          <a:solidFill>
                            <a:schemeClr val="bg1"/>
                          </a:solidFill>
                          <a:effectLst/>
                        </a:rPr>
                        <a:t>Contact Person</a:t>
                      </a:r>
                      <a:endParaRPr lang="en-US" sz="1100" b="1" i="0" u="none" strike="noStrike">
                        <a:solidFill>
                          <a:schemeClr val="bg1"/>
                        </a:solidFill>
                        <a:effectLst/>
                        <a:latin typeface="Cambria"/>
                      </a:endParaRPr>
                    </a:p>
                  </a:txBody>
                  <a:tcPr marL="7015" marR="7015" marT="7015" marB="0" anchor="ctr">
                    <a:solidFill>
                      <a:schemeClr val="tx1"/>
                    </a:solidFill>
                  </a:tcPr>
                </a:tc>
                <a:tc>
                  <a:txBody>
                    <a:bodyPr/>
                    <a:lstStyle/>
                    <a:p>
                      <a:pPr algn="ctr" fontAlgn="ctr"/>
                      <a:r>
                        <a:rPr lang="en-US" sz="1100" u="none" strike="noStrike">
                          <a:solidFill>
                            <a:schemeClr val="bg1"/>
                          </a:solidFill>
                          <a:effectLst/>
                        </a:rPr>
                        <a:t>Contact No.</a:t>
                      </a:r>
                      <a:endParaRPr lang="en-US" sz="1100" b="1" i="0" u="none" strike="noStrike">
                        <a:solidFill>
                          <a:schemeClr val="bg1"/>
                        </a:solidFill>
                        <a:effectLst/>
                        <a:latin typeface="Cambria"/>
                      </a:endParaRPr>
                    </a:p>
                  </a:txBody>
                  <a:tcPr marL="7015" marR="7015" marT="7015" marB="0" anchor="ctr">
                    <a:solidFill>
                      <a:schemeClr val="tx1"/>
                    </a:solidFill>
                  </a:tcPr>
                </a:tc>
                <a:tc>
                  <a:txBody>
                    <a:bodyPr/>
                    <a:lstStyle/>
                    <a:p>
                      <a:pPr algn="ctr" fontAlgn="ctr"/>
                      <a:r>
                        <a:rPr lang="en-US" sz="1100" u="none" strike="noStrike" dirty="0">
                          <a:solidFill>
                            <a:schemeClr val="bg1"/>
                          </a:solidFill>
                          <a:effectLst/>
                        </a:rPr>
                        <a:t>E Mail ID</a:t>
                      </a:r>
                      <a:endParaRPr lang="en-US" sz="1100" b="1" i="0" u="none" strike="noStrike" dirty="0">
                        <a:solidFill>
                          <a:schemeClr val="bg1"/>
                        </a:solidFill>
                        <a:effectLst/>
                        <a:latin typeface="Cambria"/>
                      </a:endParaRPr>
                    </a:p>
                  </a:txBody>
                  <a:tcPr marL="7015" marR="7015" marT="7015" marB="0" anchor="ctr">
                    <a:solidFill>
                      <a:schemeClr val="tx1"/>
                    </a:solidFill>
                  </a:tcPr>
                </a:tc>
              </a:tr>
              <a:tr h="191156">
                <a:tc>
                  <a:txBody>
                    <a:bodyPr/>
                    <a:lstStyle/>
                    <a:p>
                      <a:pPr algn="ctr" fontAlgn="ctr"/>
                      <a:r>
                        <a:rPr lang="en-US" sz="1100" u="none" strike="noStrike">
                          <a:effectLst/>
                        </a:rPr>
                        <a:t>A.P</a:t>
                      </a:r>
                      <a:endParaRPr lang="en-US" sz="1100" b="1" i="0" u="none" strike="noStrike">
                        <a:effectLst/>
                        <a:latin typeface="Cambria"/>
                      </a:endParaRPr>
                    </a:p>
                  </a:txBody>
                  <a:tcPr marL="7015" marR="7015" marT="7015" marB="0" anchor="ctr"/>
                </a:tc>
                <a:tc>
                  <a:txBody>
                    <a:bodyPr/>
                    <a:lstStyle/>
                    <a:p>
                      <a:pPr algn="ctr" fontAlgn="ctr"/>
                      <a:r>
                        <a:rPr lang="en-US" sz="1100" u="none" strike="noStrike">
                          <a:effectLst/>
                        </a:rPr>
                        <a:t>Babul Kumar</a:t>
                      </a:r>
                      <a:endParaRPr lang="en-US" sz="1100" b="1" i="0" u="none" strike="noStrike">
                        <a:effectLst/>
                        <a:latin typeface="Cambria"/>
                      </a:endParaRPr>
                    </a:p>
                  </a:txBody>
                  <a:tcPr marL="7015" marR="7015" marT="7015" marB="0" anchor="ctr"/>
                </a:tc>
                <a:tc>
                  <a:txBody>
                    <a:bodyPr/>
                    <a:lstStyle/>
                    <a:p>
                      <a:pPr algn="ctr" fontAlgn="ctr"/>
                      <a:r>
                        <a:rPr lang="en-US" sz="1100" u="none" strike="noStrike">
                          <a:effectLst/>
                        </a:rPr>
                        <a:t>09490661885</a:t>
                      </a:r>
                      <a:endParaRPr lang="en-US" sz="1100" b="1" i="0" u="none" strike="noStrike">
                        <a:effectLst/>
                        <a:latin typeface="Cambria"/>
                      </a:endParaRPr>
                    </a:p>
                  </a:txBody>
                  <a:tcPr marL="7015" marR="7015" marT="7015" marB="0" anchor="ctr"/>
                </a:tc>
                <a:tc rowSpan="20">
                  <a:txBody>
                    <a:bodyPr/>
                    <a:lstStyle/>
                    <a:p>
                      <a:pPr algn="ctr" fontAlgn="ctr"/>
                      <a:r>
                        <a:rPr lang="en-US" sz="1100" u="none" strike="noStrike" dirty="0" smtClean="0">
                          <a:effectLst/>
                        </a:rPr>
                        <a:t>customercare@teracom.in</a:t>
                      </a:r>
                      <a:r>
                        <a:rPr lang="en-US" sz="1100" u="none" strike="noStrike" baseline="0" dirty="0" smtClean="0">
                          <a:effectLst/>
                        </a:rPr>
                        <a:t> </a:t>
                      </a:r>
                      <a:endParaRPr lang="en-US" sz="1100" b="1" i="0" u="none" strike="noStrike" dirty="0">
                        <a:solidFill>
                          <a:srgbClr val="F8F8F8"/>
                        </a:solidFill>
                        <a:effectLst/>
                        <a:latin typeface="Cambria"/>
                      </a:endParaRPr>
                    </a:p>
                  </a:txBody>
                  <a:tcPr marL="7015" marR="7015" marT="7015" marB="0" anchor="ctr"/>
                </a:tc>
              </a:tr>
              <a:tr h="191156">
                <a:tc rowSpan="7">
                  <a:txBody>
                    <a:bodyPr/>
                    <a:lstStyle/>
                    <a:p>
                      <a:pPr algn="ctr" fontAlgn="ctr"/>
                      <a:r>
                        <a:rPr lang="en-US" sz="1100" u="none" strike="noStrike">
                          <a:effectLst/>
                        </a:rPr>
                        <a:t>CHTD</a:t>
                      </a:r>
                      <a:endParaRPr lang="en-US" sz="1100" b="1" i="0" u="none" strike="noStrike">
                        <a:effectLst/>
                        <a:latin typeface="Cambria"/>
                      </a:endParaRPr>
                    </a:p>
                  </a:txBody>
                  <a:tcPr marL="7015" marR="7015" marT="7015" marB="0" anchor="ctr"/>
                </a:tc>
                <a:tc>
                  <a:txBody>
                    <a:bodyPr/>
                    <a:lstStyle/>
                    <a:p>
                      <a:pPr algn="ctr" fontAlgn="ctr"/>
                      <a:r>
                        <a:rPr lang="en-US" sz="1100" u="none" strike="noStrike">
                          <a:effectLst/>
                        </a:rPr>
                        <a:t>G.Harikrishnan</a:t>
                      </a:r>
                      <a:endParaRPr lang="en-US" sz="1100" b="1" i="0" u="none" strike="noStrike">
                        <a:effectLst/>
                        <a:latin typeface="Cambria"/>
                      </a:endParaRPr>
                    </a:p>
                  </a:txBody>
                  <a:tcPr marL="7015" marR="7015" marT="7015" marB="0" anchor="ctr"/>
                </a:tc>
                <a:tc>
                  <a:txBody>
                    <a:bodyPr/>
                    <a:lstStyle/>
                    <a:p>
                      <a:pPr algn="ctr" fontAlgn="ctr"/>
                      <a:r>
                        <a:rPr lang="en-US" sz="1100" u="none" strike="noStrike">
                          <a:effectLst/>
                        </a:rPr>
                        <a:t>09445040484</a:t>
                      </a:r>
                      <a:endParaRPr lang="en-US" sz="1100" b="1" i="0" u="none" strike="noStrike">
                        <a:effectLst/>
                        <a:latin typeface="Cambria"/>
                      </a:endParaRPr>
                    </a:p>
                  </a:txBody>
                  <a:tcPr marL="7015" marR="7015" marT="7015" marB="0" anchor="ctr"/>
                </a:tc>
                <a:tc vMerge="1">
                  <a:txBody>
                    <a:bodyPr/>
                    <a:lstStyle/>
                    <a:p>
                      <a:pPr algn="ctr" fontAlgn="ctr"/>
                      <a:endParaRPr lang="en-US" sz="1100" b="1" i="0" u="none" strike="noStrike" dirty="0">
                        <a:solidFill>
                          <a:srgbClr val="F8F8F8"/>
                        </a:solidFill>
                        <a:effectLst/>
                        <a:latin typeface="Cambria"/>
                      </a:endParaRPr>
                    </a:p>
                  </a:txBody>
                  <a:tcPr marL="7015" marR="7015" marT="7015" marB="0" anchor="ctr"/>
                </a:tc>
              </a:tr>
              <a:tr h="191156">
                <a:tc vMerge="1">
                  <a:txBody>
                    <a:bodyPr/>
                    <a:lstStyle/>
                    <a:p>
                      <a:endParaRPr lang="en-US"/>
                    </a:p>
                  </a:txBody>
                  <a:tcPr/>
                </a:tc>
                <a:tc>
                  <a:txBody>
                    <a:bodyPr/>
                    <a:lstStyle/>
                    <a:p>
                      <a:pPr algn="ctr" fontAlgn="ctr"/>
                      <a:r>
                        <a:rPr lang="en-US" sz="1100" u="none" strike="noStrike">
                          <a:effectLst/>
                        </a:rPr>
                        <a:t>B. Santhanagopalan</a:t>
                      </a:r>
                      <a:endParaRPr lang="en-US" sz="1100" b="0" i="0" u="none" strike="noStrike">
                        <a:effectLst/>
                        <a:latin typeface="Cambria"/>
                      </a:endParaRPr>
                    </a:p>
                  </a:txBody>
                  <a:tcPr marL="7015" marR="7015" marT="7015" marB="0" anchor="ctr"/>
                </a:tc>
                <a:tc>
                  <a:txBody>
                    <a:bodyPr/>
                    <a:lstStyle/>
                    <a:p>
                      <a:pPr algn="ctr" fontAlgn="ctr"/>
                      <a:r>
                        <a:rPr lang="en-US" sz="1100" u="none" strike="noStrike">
                          <a:effectLst/>
                        </a:rPr>
                        <a:t>09489107787</a:t>
                      </a:r>
                      <a:endParaRPr lang="en-US" sz="1100" b="0" i="0" u="none" strike="noStrike">
                        <a:effectLst/>
                        <a:latin typeface="Cambria"/>
                      </a:endParaRPr>
                    </a:p>
                  </a:txBody>
                  <a:tcPr marL="7015" marR="7015" marT="7015" marB="0" anchor="ctr"/>
                </a:tc>
                <a:tc vMerge="1">
                  <a:txBody>
                    <a:bodyPr/>
                    <a:lstStyle/>
                    <a:p>
                      <a:endParaRPr lang="en-US"/>
                    </a:p>
                  </a:txBody>
                  <a:tcPr/>
                </a:tc>
              </a:tr>
              <a:tr h="191156">
                <a:tc vMerge="1">
                  <a:txBody>
                    <a:bodyPr/>
                    <a:lstStyle/>
                    <a:p>
                      <a:endParaRPr lang="en-US"/>
                    </a:p>
                  </a:txBody>
                  <a:tcPr/>
                </a:tc>
                <a:tc>
                  <a:txBody>
                    <a:bodyPr/>
                    <a:lstStyle/>
                    <a:p>
                      <a:pPr algn="ctr" fontAlgn="ctr"/>
                      <a:r>
                        <a:rPr lang="en-US" sz="1100" u="none" strike="noStrike">
                          <a:effectLst/>
                        </a:rPr>
                        <a:t>A.Hakkim Sait</a:t>
                      </a:r>
                      <a:endParaRPr lang="en-US" sz="1100" b="0" i="0" u="none" strike="noStrike">
                        <a:effectLst/>
                        <a:latin typeface="Cambria"/>
                      </a:endParaRPr>
                    </a:p>
                  </a:txBody>
                  <a:tcPr marL="7015" marR="7015" marT="7015" marB="0" anchor="ctr"/>
                </a:tc>
                <a:tc>
                  <a:txBody>
                    <a:bodyPr/>
                    <a:lstStyle/>
                    <a:p>
                      <a:pPr algn="ctr" fontAlgn="ctr"/>
                      <a:r>
                        <a:rPr lang="en-US" sz="1100" u="none" strike="noStrike">
                          <a:effectLst/>
                        </a:rPr>
                        <a:t>09488234226</a:t>
                      </a:r>
                      <a:endParaRPr lang="en-US" sz="1100" b="0" i="0" u="none" strike="noStrike">
                        <a:effectLst/>
                        <a:latin typeface="Cambria"/>
                      </a:endParaRPr>
                    </a:p>
                  </a:txBody>
                  <a:tcPr marL="7015" marR="7015" marT="7015" marB="0" anchor="ctr"/>
                </a:tc>
                <a:tc vMerge="1">
                  <a:txBody>
                    <a:bodyPr/>
                    <a:lstStyle/>
                    <a:p>
                      <a:endParaRPr lang="en-US"/>
                    </a:p>
                  </a:txBody>
                  <a:tcPr/>
                </a:tc>
              </a:tr>
              <a:tr h="191156">
                <a:tc vMerge="1">
                  <a:txBody>
                    <a:bodyPr/>
                    <a:lstStyle/>
                    <a:p>
                      <a:endParaRPr lang="en-US"/>
                    </a:p>
                  </a:txBody>
                  <a:tcPr/>
                </a:tc>
                <a:tc>
                  <a:txBody>
                    <a:bodyPr/>
                    <a:lstStyle/>
                    <a:p>
                      <a:pPr algn="ctr" fontAlgn="ctr"/>
                      <a:r>
                        <a:rPr lang="en-US" sz="1100" u="none" strike="noStrike">
                          <a:effectLst/>
                        </a:rPr>
                        <a:t>Bal Murgan</a:t>
                      </a:r>
                      <a:endParaRPr lang="en-US" sz="1100" b="0" i="0" u="none" strike="noStrike">
                        <a:effectLst/>
                        <a:latin typeface="Cambria"/>
                      </a:endParaRPr>
                    </a:p>
                  </a:txBody>
                  <a:tcPr marL="7015" marR="7015" marT="7015" marB="0" anchor="ctr"/>
                </a:tc>
                <a:tc>
                  <a:txBody>
                    <a:bodyPr/>
                    <a:lstStyle/>
                    <a:p>
                      <a:pPr algn="ctr" fontAlgn="ctr"/>
                      <a:r>
                        <a:rPr lang="en-US" sz="1100" u="none" strike="noStrike">
                          <a:effectLst/>
                        </a:rPr>
                        <a:t>09943634320</a:t>
                      </a:r>
                      <a:endParaRPr lang="en-US" sz="1100" b="0" i="0" u="none" strike="noStrike">
                        <a:effectLst/>
                        <a:latin typeface="Cambria"/>
                      </a:endParaRPr>
                    </a:p>
                  </a:txBody>
                  <a:tcPr marL="7015" marR="7015" marT="7015" marB="0" anchor="ctr"/>
                </a:tc>
                <a:tc vMerge="1">
                  <a:txBody>
                    <a:bodyPr/>
                    <a:lstStyle/>
                    <a:p>
                      <a:endParaRPr lang="en-US"/>
                    </a:p>
                  </a:txBody>
                  <a:tcPr/>
                </a:tc>
              </a:tr>
              <a:tr h="191156">
                <a:tc vMerge="1">
                  <a:txBody>
                    <a:bodyPr/>
                    <a:lstStyle/>
                    <a:p>
                      <a:endParaRPr lang="en-US"/>
                    </a:p>
                  </a:txBody>
                  <a:tcPr/>
                </a:tc>
                <a:tc>
                  <a:txBody>
                    <a:bodyPr/>
                    <a:lstStyle/>
                    <a:p>
                      <a:pPr algn="ctr" fontAlgn="ctr"/>
                      <a:r>
                        <a:rPr lang="en-US" sz="1100" u="none" strike="noStrike">
                          <a:effectLst/>
                        </a:rPr>
                        <a:t>J. Antony Alwin</a:t>
                      </a:r>
                      <a:endParaRPr lang="en-US" sz="1100" b="0" i="0" u="none" strike="noStrike">
                        <a:effectLst/>
                        <a:latin typeface="Cambria"/>
                      </a:endParaRPr>
                    </a:p>
                  </a:txBody>
                  <a:tcPr marL="7015" marR="7015" marT="7015" marB="0" anchor="ctr"/>
                </a:tc>
                <a:tc>
                  <a:txBody>
                    <a:bodyPr/>
                    <a:lstStyle/>
                    <a:p>
                      <a:pPr algn="ctr" fontAlgn="ctr"/>
                      <a:r>
                        <a:rPr lang="en-US" sz="1100" u="none" strike="noStrike">
                          <a:effectLst/>
                        </a:rPr>
                        <a:t>09489107785</a:t>
                      </a:r>
                      <a:endParaRPr lang="en-US" sz="1100" b="0" i="0" u="none" strike="noStrike">
                        <a:effectLst/>
                        <a:latin typeface="Cambria"/>
                      </a:endParaRPr>
                    </a:p>
                  </a:txBody>
                  <a:tcPr marL="7015" marR="7015" marT="7015" marB="0" anchor="ctr"/>
                </a:tc>
                <a:tc vMerge="1">
                  <a:txBody>
                    <a:bodyPr/>
                    <a:lstStyle/>
                    <a:p>
                      <a:endParaRPr lang="en-US"/>
                    </a:p>
                  </a:txBody>
                  <a:tcPr/>
                </a:tc>
              </a:tr>
              <a:tr h="191156">
                <a:tc vMerge="1">
                  <a:txBody>
                    <a:bodyPr/>
                    <a:lstStyle/>
                    <a:p>
                      <a:endParaRPr lang="en-US"/>
                    </a:p>
                  </a:txBody>
                  <a:tcPr/>
                </a:tc>
                <a:tc>
                  <a:txBody>
                    <a:bodyPr/>
                    <a:lstStyle/>
                    <a:p>
                      <a:pPr algn="ctr" fontAlgn="ctr"/>
                      <a:r>
                        <a:rPr lang="en-US" sz="1100" u="none" strike="noStrike">
                          <a:effectLst/>
                        </a:rPr>
                        <a:t>N Suresh Kumar</a:t>
                      </a:r>
                      <a:endParaRPr lang="en-US" sz="1100" b="0" i="0" u="none" strike="noStrike">
                        <a:effectLst/>
                        <a:latin typeface="Cambria"/>
                      </a:endParaRPr>
                    </a:p>
                  </a:txBody>
                  <a:tcPr marL="7015" marR="7015" marT="7015" marB="0" anchor="ctr"/>
                </a:tc>
                <a:tc>
                  <a:txBody>
                    <a:bodyPr/>
                    <a:lstStyle/>
                    <a:p>
                      <a:pPr algn="ctr" fontAlgn="ctr"/>
                      <a:r>
                        <a:rPr lang="en-US" sz="1100" u="none" strike="noStrike">
                          <a:effectLst/>
                        </a:rPr>
                        <a:t>09994691616</a:t>
                      </a:r>
                      <a:endParaRPr lang="en-US" sz="1100" b="0" i="0" u="none" strike="noStrike">
                        <a:effectLst/>
                        <a:latin typeface="Cambria"/>
                      </a:endParaRPr>
                    </a:p>
                  </a:txBody>
                  <a:tcPr marL="7015" marR="7015" marT="7015" marB="0" anchor="ctr"/>
                </a:tc>
                <a:tc vMerge="1">
                  <a:txBody>
                    <a:bodyPr/>
                    <a:lstStyle/>
                    <a:p>
                      <a:endParaRPr lang="en-US"/>
                    </a:p>
                  </a:txBody>
                  <a:tcPr/>
                </a:tc>
              </a:tr>
              <a:tr h="191156">
                <a:tc vMerge="1">
                  <a:txBody>
                    <a:bodyPr/>
                    <a:lstStyle/>
                    <a:p>
                      <a:endParaRPr lang="en-US"/>
                    </a:p>
                  </a:txBody>
                  <a:tcPr/>
                </a:tc>
                <a:tc>
                  <a:txBody>
                    <a:bodyPr/>
                    <a:lstStyle/>
                    <a:p>
                      <a:pPr algn="ctr" fontAlgn="ctr"/>
                      <a:r>
                        <a:rPr lang="en-US" sz="1100" u="none" strike="noStrike">
                          <a:effectLst/>
                        </a:rPr>
                        <a:t>T Siddharthan</a:t>
                      </a:r>
                      <a:endParaRPr lang="en-US" sz="1100" b="0" i="0" u="none" strike="noStrike">
                        <a:effectLst/>
                        <a:latin typeface="Cambria"/>
                      </a:endParaRPr>
                    </a:p>
                  </a:txBody>
                  <a:tcPr marL="7015" marR="7015" marT="7015" marB="0" anchor="ctr"/>
                </a:tc>
                <a:tc>
                  <a:txBody>
                    <a:bodyPr/>
                    <a:lstStyle/>
                    <a:p>
                      <a:pPr algn="ctr" fontAlgn="ctr"/>
                      <a:r>
                        <a:rPr lang="en-US" sz="1100" u="none" strike="noStrike">
                          <a:effectLst/>
                        </a:rPr>
                        <a:t>09894995660</a:t>
                      </a:r>
                      <a:endParaRPr lang="en-US" sz="1100" b="0" i="0" u="none" strike="noStrike">
                        <a:effectLst/>
                        <a:latin typeface="Cambria"/>
                      </a:endParaRPr>
                    </a:p>
                  </a:txBody>
                  <a:tcPr marL="7015" marR="7015" marT="7015" marB="0" anchor="ctr"/>
                </a:tc>
                <a:tc vMerge="1">
                  <a:txBody>
                    <a:bodyPr/>
                    <a:lstStyle/>
                    <a:p>
                      <a:endParaRPr lang="en-US"/>
                    </a:p>
                  </a:txBody>
                  <a:tcPr/>
                </a:tc>
              </a:tr>
              <a:tr h="209656">
                <a:tc rowSpan="7">
                  <a:txBody>
                    <a:bodyPr/>
                    <a:lstStyle/>
                    <a:p>
                      <a:pPr algn="ctr" fontAlgn="ctr"/>
                      <a:r>
                        <a:rPr lang="en-US" sz="1100" u="none" strike="noStrike">
                          <a:effectLst/>
                        </a:rPr>
                        <a:t>Karnataka</a:t>
                      </a:r>
                      <a:endParaRPr lang="en-US" sz="1100" b="1" i="0" u="none" strike="noStrike">
                        <a:effectLst/>
                        <a:latin typeface="Cambria"/>
                      </a:endParaRPr>
                    </a:p>
                  </a:txBody>
                  <a:tcPr marL="7015" marR="7015" marT="7015" marB="0" anchor="ctr"/>
                </a:tc>
                <a:tc>
                  <a:txBody>
                    <a:bodyPr/>
                    <a:lstStyle/>
                    <a:p>
                      <a:pPr algn="ctr" fontAlgn="ctr"/>
                      <a:r>
                        <a:rPr lang="en-US" sz="1100" u="none" strike="noStrike">
                          <a:effectLst/>
                        </a:rPr>
                        <a:t>Mohd. Kashif</a:t>
                      </a:r>
                      <a:endParaRPr lang="en-US" sz="1100" b="1" i="0" u="none" strike="noStrike">
                        <a:effectLst/>
                        <a:latin typeface="Cambria"/>
                      </a:endParaRPr>
                    </a:p>
                  </a:txBody>
                  <a:tcPr marL="7015" marR="7015" marT="7015" marB="0" anchor="ctr"/>
                </a:tc>
                <a:tc>
                  <a:txBody>
                    <a:bodyPr/>
                    <a:lstStyle/>
                    <a:p>
                      <a:pPr algn="ctr" fontAlgn="ctr"/>
                      <a:r>
                        <a:rPr lang="en-US" sz="1100" u="none" strike="noStrike">
                          <a:effectLst/>
                        </a:rPr>
                        <a:t>09945027159</a:t>
                      </a:r>
                      <a:endParaRPr lang="en-US" sz="1100" b="1" i="0" u="none" strike="noStrike">
                        <a:effectLst/>
                        <a:latin typeface="Cambria"/>
                      </a:endParaRPr>
                    </a:p>
                  </a:txBody>
                  <a:tcPr marL="7015" marR="7015" marT="7015" marB="0" anchor="ctr"/>
                </a:tc>
                <a:tc vMerge="1">
                  <a:txBody>
                    <a:bodyPr/>
                    <a:lstStyle/>
                    <a:p>
                      <a:pPr algn="ctr" fontAlgn="ctr"/>
                      <a:endParaRPr lang="en-US" sz="1100" b="1" i="0" u="none" strike="noStrike" dirty="0">
                        <a:solidFill>
                          <a:srgbClr val="F8F8F8"/>
                        </a:solidFill>
                        <a:effectLst/>
                        <a:latin typeface="Cambria"/>
                      </a:endParaRPr>
                    </a:p>
                  </a:txBody>
                  <a:tcPr marL="7015" marR="7015" marT="7015" marB="0" anchor="ctr"/>
                </a:tc>
              </a:tr>
              <a:tr h="191156">
                <a:tc vMerge="1">
                  <a:txBody>
                    <a:bodyPr/>
                    <a:lstStyle/>
                    <a:p>
                      <a:endParaRPr lang="en-US"/>
                    </a:p>
                  </a:txBody>
                  <a:tcPr/>
                </a:tc>
                <a:tc>
                  <a:txBody>
                    <a:bodyPr/>
                    <a:lstStyle/>
                    <a:p>
                      <a:pPr algn="ctr" fontAlgn="ctr"/>
                      <a:r>
                        <a:rPr lang="en-US" sz="1100" u="none" strike="noStrike">
                          <a:effectLst/>
                        </a:rPr>
                        <a:t>Basavaraj M.S.</a:t>
                      </a:r>
                      <a:endParaRPr lang="en-US" sz="1100" b="1" i="0" u="none" strike="noStrike">
                        <a:effectLst/>
                        <a:latin typeface="Cambria"/>
                      </a:endParaRPr>
                    </a:p>
                  </a:txBody>
                  <a:tcPr marL="7015" marR="7015" marT="7015" marB="0" anchor="ctr"/>
                </a:tc>
                <a:tc>
                  <a:txBody>
                    <a:bodyPr/>
                    <a:lstStyle/>
                    <a:p>
                      <a:pPr algn="ctr" fontAlgn="ctr"/>
                      <a:r>
                        <a:rPr lang="en-US" sz="1100" u="none" strike="noStrike">
                          <a:effectLst/>
                        </a:rPr>
                        <a:t>09620446862</a:t>
                      </a:r>
                      <a:endParaRPr lang="en-US" sz="1100" b="1" i="0" u="none" strike="noStrike">
                        <a:effectLst/>
                        <a:latin typeface="Cambria"/>
                      </a:endParaRPr>
                    </a:p>
                  </a:txBody>
                  <a:tcPr marL="7015" marR="7015" marT="7015" marB="0" anchor="ctr"/>
                </a:tc>
                <a:tc vMerge="1">
                  <a:txBody>
                    <a:bodyPr/>
                    <a:lstStyle/>
                    <a:p>
                      <a:endParaRPr lang="en-US"/>
                    </a:p>
                  </a:txBody>
                  <a:tcPr/>
                </a:tc>
              </a:tr>
              <a:tr h="191156">
                <a:tc vMerge="1">
                  <a:txBody>
                    <a:bodyPr/>
                    <a:lstStyle/>
                    <a:p>
                      <a:endParaRPr lang="en-US"/>
                    </a:p>
                  </a:txBody>
                  <a:tcPr/>
                </a:tc>
                <a:tc>
                  <a:txBody>
                    <a:bodyPr/>
                    <a:lstStyle/>
                    <a:p>
                      <a:pPr algn="ctr" fontAlgn="ctr"/>
                      <a:r>
                        <a:rPr lang="en-US" sz="1100" u="none" strike="noStrike">
                          <a:effectLst/>
                        </a:rPr>
                        <a:t>Basavrajappa S.H.</a:t>
                      </a:r>
                      <a:endParaRPr lang="en-US" sz="1100" b="0" i="0" u="none" strike="noStrike">
                        <a:effectLst/>
                        <a:latin typeface="Cambria"/>
                      </a:endParaRPr>
                    </a:p>
                  </a:txBody>
                  <a:tcPr marL="7015" marR="7015" marT="7015" marB="0" anchor="ctr"/>
                </a:tc>
                <a:tc>
                  <a:txBody>
                    <a:bodyPr/>
                    <a:lstStyle/>
                    <a:p>
                      <a:pPr algn="ctr" fontAlgn="ctr"/>
                      <a:r>
                        <a:rPr lang="en-US" sz="1100" u="none" strike="noStrike">
                          <a:effectLst/>
                        </a:rPr>
                        <a:t>09448116408</a:t>
                      </a:r>
                      <a:endParaRPr lang="en-US" sz="1100" b="0" i="0" u="none" strike="noStrike">
                        <a:effectLst/>
                        <a:latin typeface="Cambria"/>
                      </a:endParaRPr>
                    </a:p>
                  </a:txBody>
                  <a:tcPr marL="7015" marR="7015" marT="7015" marB="0" anchor="ctr"/>
                </a:tc>
                <a:tc vMerge="1">
                  <a:txBody>
                    <a:bodyPr/>
                    <a:lstStyle/>
                    <a:p>
                      <a:endParaRPr lang="en-US"/>
                    </a:p>
                  </a:txBody>
                  <a:tcPr/>
                </a:tc>
              </a:tr>
              <a:tr h="191156">
                <a:tc vMerge="1">
                  <a:txBody>
                    <a:bodyPr/>
                    <a:lstStyle/>
                    <a:p>
                      <a:endParaRPr lang="en-US"/>
                    </a:p>
                  </a:txBody>
                  <a:tcPr/>
                </a:tc>
                <a:tc>
                  <a:txBody>
                    <a:bodyPr/>
                    <a:lstStyle/>
                    <a:p>
                      <a:pPr algn="ctr" fontAlgn="ctr"/>
                      <a:r>
                        <a:rPr lang="en-US" sz="1100" u="none" strike="noStrike">
                          <a:effectLst/>
                        </a:rPr>
                        <a:t>Manjunath K.R</a:t>
                      </a:r>
                      <a:endParaRPr lang="en-US" sz="1100" b="0" i="0" u="none" strike="noStrike">
                        <a:effectLst/>
                        <a:latin typeface="Cambria"/>
                      </a:endParaRPr>
                    </a:p>
                  </a:txBody>
                  <a:tcPr marL="7015" marR="7015" marT="7015" marB="0" anchor="ctr"/>
                </a:tc>
                <a:tc>
                  <a:txBody>
                    <a:bodyPr/>
                    <a:lstStyle/>
                    <a:p>
                      <a:pPr algn="ctr" fontAlgn="ctr"/>
                      <a:r>
                        <a:rPr lang="en-US" sz="1100" u="none" strike="noStrike">
                          <a:effectLst/>
                        </a:rPr>
                        <a:t>08970180906</a:t>
                      </a:r>
                      <a:endParaRPr lang="en-US" sz="1100" b="0" i="0" u="none" strike="noStrike">
                        <a:effectLst/>
                        <a:latin typeface="Cambria"/>
                      </a:endParaRPr>
                    </a:p>
                  </a:txBody>
                  <a:tcPr marL="7015" marR="7015" marT="7015" marB="0" anchor="ctr"/>
                </a:tc>
                <a:tc vMerge="1">
                  <a:txBody>
                    <a:bodyPr/>
                    <a:lstStyle/>
                    <a:p>
                      <a:endParaRPr lang="en-US"/>
                    </a:p>
                  </a:txBody>
                  <a:tcPr/>
                </a:tc>
              </a:tr>
              <a:tr h="191156">
                <a:tc vMerge="1">
                  <a:txBody>
                    <a:bodyPr/>
                    <a:lstStyle/>
                    <a:p>
                      <a:endParaRPr lang="en-US"/>
                    </a:p>
                  </a:txBody>
                  <a:tcPr/>
                </a:tc>
                <a:tc>
                  <a:txBody>
                    <a:bodyPr/>
                    <a:lstStyle/>
                    <a:p>
                      <a:pPr algn="ctr" fontAlgn="ctr"/>
                      <a:r>
                        <a:rPr lang="en-US" sz="1100" u="none" strike="noStrike">
                          <a:effectLst/>
                        </a:rPr>
                        <a:t>Chanderjeet</a:t>
                      </a:r>
                      <a:endParaRPr lang="en-US" sz="1100" b="0" i="0" u="none" strike="noStrike">
                        <a:effectLst/>
                        <a:latin typeface="Cambria"/>
                      </a:endParaRPr>
                    </a:p>
                  </a:txBody>
                  <a:tcPr marL="7015" marR="7015" marT="7015" marB="0" anchor="ctr"/>
                </a:tc>
                <a:tc>
                  <a:txBody>
                    <a:bodyPr/>
                    <a:lstStyle/>
                    <a:p>
                      <a:pPr algn="ctr" fontAlgn="ctr"/>
                      <a:r>
                        <a:rPr lang="en-US" sz="1100" u="none" strike="noStrike">
                          <a:effectLst/>
                        </a:rPr>
                        <a:t>09620446985</a:t>
                      </a:r>
                      <a:endParaRPr lang="en-US" sz="1100" b="0" i="0" u="none" strike="noStrike">
                        <a:effectLst/>
                        <a:latin typeface="Cambria"/>
                      </a:endParaRPr>
                    </a:p>
                  </a:txBody>
                  <a:tcPr marL="7015" marR="7015" marT="7015" marB="0" anchor="ctr"/>
                </a:tc>
                <a:tc vMerge="1">
                  <a:txBody>
                    <a:bodyPr/>
                    <a:lstStyle/>
                    <a:p>
                      <a:endParaRPr lang="en-US"/>
                    </a:p>
                  </a:txBody>
                  <a:tcPr/>
                </a:tc>
              </a:tr>
              <a:tr h="191156">
                <a:tc vMerge="1">
                  <a:txBody>
                    <a:bodyPr/>
                    <a:lstStyle/>
                    <a:p>
                      <a:endParaRPr lang="en-US"/>
                    </a:p>
                  </a:txBody>
                  <a:tcPr/>
                </a:tc>
                <a:tc>
                  <a:txBody>
                    <a:bodyPr/>
                    <a:lstStyle/>
                    <a:p>
                      <a:pPr algn="ctr" fontAlgn="ctr"/>
                      <a:r>
                        <a:rPr lang="en-US" sz="1100" u="none" strike="noStrike">
                          <a:effectLst/>
                        </a:rPr>
                        <a:t>Halesha K.M</a:t>
                      </a:r>
                      <a:endParaRPr lang="en-US" sz="1100" b="0" i="0" u="none" strike="noStrike">
                        <a:effectLst/>
                        <a:latin typeface="Cambria"/>
                      </a:endParaRPr>
                    </a:p>
                  </a:txBody>
                  <a:tcPr marL="7015" marR="7015" marT="7015" marB="0" anchor="ctr"/>
                </a:tc>
                <a:tc>
                  <a:txBody>
                    <a:bodyPr/>
                    <a:lstStyle/>
                    <a:p>
                      <a:pPr algn="ctr" fontAlgn="ctr"/>
                      <a:r>
                        <a:rPr lang="en-US" sz="1100" u="none" strike="noStrike">
                          <a:effectLst/>
                        </a:rPr>
                        <a:t>09449718329</a:t>
                      </a:r>
                      <a:endParaRPr lang="en-US" sz="1100" b="0" i="0" u="none" strike="noStrike">
                        <a:effectLst/>
                        <a:latin typeface="Cambria"/>
                      </a:endParaRPr>
                    </a:p>
                  </a:txBody>
                  <a:tcPr marL="7015" marR="7015" marT="7015" marB="0" anchor="ctr"/>
                </a:tc>
                <a:tc vMerge="1">
                  <a:txBody>
                    <a:bodyPr/>
                    <a:lstStyle/>
                    <a:p>
                      <a:endParaRPr lang="en-US"/>
                    </a:p>
                  </a:txBody>
                  <a:tcPr/>
                </a:tc>
              </a:tr>
              <a:tr h="191156">
                <a:tc vMerge="1">
                  <a:txBody>
                    <a:bodyPr/>
                    <a:lstStyle/>
                    <a:p>
                      <a:endParaRPr lang="en-US"/>
                    </a:p>
                  </a:txBody>
                  <a:tcPr/>
                </a:tc>
                <a:tc>
                  <a:txBody>
                    <a:bodyPr/>
                    <a:lstStyle/>
                    <a:p>
                      <a:pPr algn="ctr" fontAlgn="ctr"/>
                      <a:r>
                        <a:rPr lang="en-US" sz="1100" u="none" strike="noStrike">
                          <a:effectLst/>
                        </a:rPr>
                        <a:t>Zakir Husain</a:t>
                      </a:r>
                      <a:endParaRPr lang="en-US" sz="1100" b="0" i="0" u="none" strike="noStrike">
                        <a:effectLst/>
                        <a:latin typeface="Cambria"/>
                      </a:endParaRPr>
                    </a:p>
                  </a:txBody>
                  <a:tcPr marL="7015" marR="7015" marT="7015" marB="0" anchor="ctr"/>
                </a:tc>
                <a:tc>
                  <a:txBody>
                    <a:bodyPr/>
                    <a:lstStyle/>
                    <a:p>
                      <a:pPr algn="ctr" fontAlgn="ctr"/>
                      <a:r>
                        <a:rPr lang="en-US" sz="1100" u="none" strike="noStrike">
                          <a:effectLst/>
                        </a:rPr>
                        <a:t>09632399197</a:t>
                      </a:r>
                      <a:endParaRPr lang="en-US" sz="1100" b="0" i="0" u="none" strike="noStrike">
                        <a:effectLst/>
                        <a:latin typeface="Cambria"/>
                      </a:endParaRPr>
                    </a:p>
                  </a:txBody>
                  <a:tcPr marL="7015" marR="7015" marT="7015" marB="0" anchor="ctr"/>
                </a:tc>
                <a:tc vMerge="1">
                  <a:txBody>
                    <a:bodyPr/>
                    <a:lstStyle/>
                    <a:p>
                      <a:endParaRPr lang="en-US"/>
                    </a:p>
                  </a:txBody>
                  <a:tcPr/>
                </a:tc>
              </a:tr>
              <a:tr h="191156">
                <a:tc rowSpan="5">
                  <a:txBody>
                    <a:bodyPr/>
                    <a:lstStyle/>
                    <a:p>
                      <a:pPr algn="ctr" fontAlgn="ctr"/>
                      <a:r>
                        <a:rPr lang="en-US" sz="1100" u="none" strike="noStrike">
                          <a:effectLst/>
                        </a:rPr>
                        <a:t>Kerala</a:t>
                      </a:r>
                      <a:endParaRPr lang="en-US" sz="1100" b="1" i="0" u="none" strike="noStrike">
                        <a:effectLst/>
                        <a:latin typeface="Cambria"/>
                      </a:endParaRPr>
                    </a:p>
                  </a:txBody>
                  <a:tcPr marL="7015" marR="7015" marT="7015" marB="0" anchor="ctr"/>
                </a:tc>
                <a:tc>
                  <a:txBody>
                    <a:bodyPr/>
                    <a:lstStyle/>
                    <a:p>
                      <a:pPr algn="ctr" fontAlgn="ctr"/>
                      <a:r>
                        <a:rPr lang="en-US" sz="1100" u="none" strike="noStrike">
                          <a:effectLst/>
                        </a:rPr>
                        <a:t>Siyad O.A.</a:t>
                      </a:r>
                      <a:endParaRPr lang="en-US" sz="1100" b="1" i="0" u="none" strike="noStrike">
                        <a:effectLst/>
                        <a:latin typeface="Cambria"/>
                      </a:endParaRPr>
                    </a:p>
                  </a:txBody>
                  <a:tcPr marL="7015" marR="7015" marT="7015" marB="0" anchor="ctr"/>
                </a:tc>
                <a:tc>
                  <a:txBody>
                    <a:bodyPr/>
                    <a:lstStyle/>
                    <a:p>
                      <a:pPr algn="ctr" fontAlgn="ctr"/>
                      <a:r>
                        <a:rPr lang="en-US" sz="1100" u="none" strike="noStrike">
                          <a:effectLst/>
                        </a:rPr>
                        <a:t>09446489990</a:t>
                      </a:r>
                      <a:endParaRPr lang="en-US" sz="1100" b="1" i="0" u="none" strike="noStrike">
                        <a:effectLst/>
                        <a:latin typeface="Cambria"/>
                      </a:endParaRPr>
                    </a:p>
                  </a:txBody>
                  <a:tcPr marL="7015" marR="7015" marT="7015" marB="0" anchor="ctr"/>
                </a:tc>
                <a:tc vMerge="1">
                  <a:txBody>
                    <a:bodyPr/>
                    <a:lstStyle/>
                    <a:p>
                      <a:pPr algn="ctr" fontAlgn="ctr"/>
                      <a:endParaRPr lang="en-US" sz="1100" b="1" i="0" u="none" strike="noStrike" dirty="0">
                        <a:solidFill>
                          <a:srgbClr val="F8F8F8"/>
                        </a:solidFill>
                        <a:effectLst/>
                        <a:latin typeface="Cambria"/>
                      </a:endParaRPr>
                    </a:p>
                  </a:txBody>
                  <a:tcPr marL="7015" marR="7015" marT="7015" marB="0" anchor="ctr"/>
                </a:tc>
              </a:tr>
              <a:tr h="191156">
                <a:tc vMerge="1">
                  <a:txBody>
                    <a:bodyPr/>
                    <a:lstStyle/>
                    <a:p>
                      <a:endParaRPr lang="en-US"/>
                    </a:p>
                  </a:txBody>
                  <a:tcPr/>
                </a:tc>
                <a:tc>
                  <a:txBody>
                    <a:bodyPr/>
                    <a:lstStyle/>
                    <a:p>
                      <a:pPr algn="ctr" fontAlgn="ctr"/>
                      <a:r>
                        <a:rPr lang="en-US" sz="1100" u="none" strike="noStrike">
                          <a:effectLst/>
                        </a:rPr>
                        <a:t>Abhilash C V</a:t>
                      </a:r>
                      <a:endParaRPr lang="en-US" sz="1100" b="0" i="0" u="none" strike="noStrike">
                        <a:effectLst/>
                        <a:latin typeface="Cambria"/>
                      </a:endParaRPr>
                    </a:p>
                  </a:txBody>
                  <a:tcPr marL="7015" marR="7015" marT="7015" marB="0" anchor="ctr"/>
                </a:tc>
                <a:tc>
                  <a:txBody>
                    <a:bodyPr/>
                    <a:lstStyle/>
                    <a:p>
                      <a:pPr algn="ctr" fontAlgn="ctr"/>
                      <a:r>
                        <a:rPr lang="en-US" sz="1100" u="none" strike="noStrike">
                          <a:effectLst/>
                        </a:rPr>
                        <a:t>09946035153</a:t>
                      </a:r>
                      <a:endParaRPr lang="en-US" sz="1100" b="0" i="0" u="none" strike="noStrike">
                        <a:effectLst/>
                        <a:latin typeface="Cambria"/>
                      </a:endParaRPr>
                    </a:p>
                  </a:txBody>
                  <a:tcPr marL="7015" marR="7015" marT="7015" marB="0" anchor="ctr"/>
                </a:tc>
                <a:tc vMerge="1">
                  <a:txBody>
                    <a:bodyPr/>
                    <a:lstStyle/>
                    <a:p>
                      <a:endParaRPr lang="en-US"/>
                    </a:p>
                  </a:txBody>
                  <a:tcPr/>
                </a:tc>
              </a:tr>
              <a:tr h="191156">
                <a:tc vMerge="1">
                  <a:txBody>
                    <a:bodyPr/>
                    <a:lstStyle/>
                    <a:p>
                      <a:endParaRPr lang="en-US"/>
                    </a:p>
                  </a:txBody>
                  <a:tcPr/>
                </a:tc>
                <a:tc>
                  <a:txBody>
                    <a:bodyPr/>
                    <a:lstStyle/>
                    <a:p>
                      <a:pPr algn="ctr" fontAlgn="ctr"/>
                      <a:r>
                        <a:rPr lang="en-US" sz="1100" u="none" strike="noStrike">
                          <a:effectLst/>
                        </a:rPr>
                        <a:t>Ajeesh K</a:t>
                      </a:r>
                      <a:endParaRPr lang="en-US" sz="1100" b="0" i="0" u="none" strike="noStrike">
                        <a:effectLst/>
                        <a:latin typeface="Cambria"/>
                      </a:endParaRPr>
                    </a:p>
                  </a:txBody>
                  <a:tcPr marL="7015" marR="7015" marT="7015" marB="0" anchor="ctr"/>
                </a:tc>
                <a:tc>
                  <a:txBody>
                    <a:bodyPr/>
                    <a:lstStyle/>
                    <a:p>
                      <a:pPr algn="ctr" fontAlgn="ctr"/>
                      <a:r>
                        <a:rPr lang="en-US" sz="1100" u="none" strike="noStrike">
                          <a:effectLst/>
                        </a:rPr>
                        <a:t>09895490376</a:t>
                      </a:r>
                      <a:endParaRPr lang="en-US" sz="1100" b="0" i="0" u="none" strike="noStrike">
                        <a:effectLst/>
                        <a:latin typeface="Cambria"/>
                      </a:endParaRPr>
                    </a:p>
                  </a:txBody>
                  <a:tcPr marL="7015" marR="7015" marT="7015" marB="0" anchor="ctr"/>
                </a:tc>
                <a:tc vMerge="1">
                  <a:txBody>
                    <a:bodyPr/>
                    <a:lstStyle/>
                    <a:p>
                      <a:endParaRPr lang="en-US"/>
                    </a:p>
                  </a:txBody>
                  <a:tcPr/>
                </a:tc>
              </a:tr>
              <a:tr h="191156">
                <a:tc vMerge="1">
                  <a:txBody>
                    <a:bodyPr/>
                    <a:lstStyle/>
                    <a:p>
                      <a:endParaRPr lang="en-US"/>
                    </a:p>
                  </a:txBody>
                  <a:tcPr/>
                </a:tc>
                <a:tc>
                  <a:txBody>
                    <a:bodyPr/>
                    <a:lstStyle/>
                    <a:p>
                      <a:pPr algn="ctr" fontAlgn="ctr"/>
                      <a:r>
                        <a:rPr lang="en-US" sz="1100" u="none" strike="noStrike">
                          <a:effectLst/>
                        </a:rPr>
                        <a:t>Praseed V.B</a:t>
                      </a:r>
                      <a:endParaRPr lang="en-US" sz="1100" b="0" i="0" u="none" strike="noStrike">
                        <a:effectLst/>
                        <a:latin typeface="Cambria"/>
                      </a:endParaRPr>
                    </a:p>
                  </a:txBody>
                  <a:tcPr marL="7015" marR="7015" marT="7015" marB="0" anchor="ctr"/>
                </a:tc>
                <a:tc>
                  <a:txBody>
                    <a:bodyPr/>
                    <a:lstStyle/>
                    <a:p>
                      <a:pPr algn="ctr" fontAlgn="ctr"/>
                      <a:r>
                        <a:rPr lang="en-US" sz="1100" u="none" strike="noStrike">
                          <a:effectLst/>
                        </a:rPr>
                        <a:t>09946676078</a:t>
                      </a:r>
                      <a:endParaRPr lang="en-US" sz="1100" b="0" i="0" u="none" strike="noStrike">
                        <a:effectLst/>
                        <a:latin typeface="Cambria"/>
                      </a:endParaRPr>
                    </a:p>
                  </a:txBody>
                  <a:tcPr marL="7015" marR="7015" marT="7015" marB="0" anchor="ctr"/>
                </a:tc>
                <a:tc vMerge="1">
                  <a:txBody>
                    <a:bodyPr/>
                    <a:lstStyle/>
                    <a:p>
                      <a:endParaRPr lang="en-US"/>
                    </a:p>
                  </a:txBody>
                  <a:tcPr/>
                </a:tc>
              </a:tr>
              <a:tr h="191156">
                <a:tc vMerge="1">
                  <a:txBody>
                    <a:bodyPr/>
                    <a:lstStyle/>
                    <a:p>
                      <a:endParaRPr lang="en-US"/>
                    </a:p>
                  </a:txBody>
                  <a:tcPr/>
                </a:tc>
                <a:tc>
                  <a:txBody>
                    <a:bodyPr/>
                    <a:lstStyle/>
                    <a:p>
                      <a:pPr algn="ctr" fontAlgn="ctr"/>
                      <a:r>
                        <a:rPr lang="en-US" sz="1100" u="none" strike="noStrike">
                          <a:effectLst/>
                        </a:rPr>
                        <a:t>Rajeesh. F</a:t>
                      </a:r>
                      <a:endParaRPr lang="en-US" sz="1100" b="0" i="0" u="none" strike="noStrike">
                        <a:effectLst/>
                        <a:latin typeface="Cambria"/>
                      </a:endParaRPr>
                    </a:p>
                  </a:txBody>
                  <a:tcPr marL="7015" marR="7015" marT="7015" marB="0" anchor="ctr"/>
                </a:tc>
                <a:tc>
                  <a:txBody>
                    <a:bodyPr/>
                    <a:lstStyle/>
                    <a:p>
                      <a:pPr algn="ctr" fontAlgn="ctr"/>
                      <a:r>
                        <a:rPr lang="en-US" sz="1100" u="none" strike="noStrike" dirty="0">
                          <a:effectLst/>
                        </a:rPr>
                        <a:t>09895490376</a:t>
                      </a:r>
                      <a:endParaRPr lang="en-US" sz="1100" b="0" i="0" u="none" strike="noStrike" dirty="0">
                        <a:effectLst/>
                        <a:latin typeface="Cambria"/>
                      </a:endParaRPr>
                    </a:p>
                  </a:txBody>
                  <a:tcPr marL="7015" marR="7015" marT="7015" marB="0" anchor="ctr"/>
                </a:tc>
                <a:tc vMerge="1">
                  <a:txBody>
                    <a:bodyPr/>
                    <a:lstStyle/>
                    <a:p>
                      <a:endParaRPr lang="en-US"/>
                    </a:p>
                  </a:txBody>
                  <a:tcPr/>
                </a:tc>
              </a:tr>
            </a:tbl>
          </a:graphicData>
        </a:graphic>
      </p:graphicFrame>
    </p:spTree>
    <p:extLst>
      <p:ext uri="{BB962C8B-B14F-4D97-AF65-F5344CB8AC3E}">
        <p14:creationId xmlns:p14="http://schemas.microsoft.com/office/powerpoint/2010/main" val="1824579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List of our Technical Engineers</a:t>
            </a:r>
          </a:p>
        </p:txBody>
      </p:sp>
      <p:graphicFrame>
        <p:nvGraphicFramePr>
          <p:cNvPr id="4" name="Table 3"/>
          <p:cNvGraphicFramePr>
            <a:graphicFrameLocks noGrp="1"/>
          </p:cNvGraphicFramePr>
          <p:nvPr>
            <p:extLst>
              <p:ext uri="{D42A27DB-BD31-4B8C-83A1-F6EECF244321}">
                <p14:modId xmlns:p14="http://schemas.microsoft.com/office/powerpoint/2010/main" val="2085680718"/>
              </p:ext>
            </p:extLst>
          </p:nvPr>
        </p:nvGraphicFramePr>
        <p:xfrm>
          <a:off x="609600" y="1600200"/>
          <a:ext cx="8001000" cy="4045888"/>
        </p:xfrm>
        <a:graphic>
          <a:graphicData uri="http://schemas.openxmlformats.org/drawingml/2006/table">
            <a:tbl>
              <a:tblPr>
                <a:tableStyleId>{5940675A-B579-460E-94D1-54222C63F5DA}</a:tableStyleId>
              </a:tblPr>
              <a:tblGrid>
                <a:gridCol w="1866418"/>
                <a:gridCol w="1866418"/>
                <a:gridCol w="1388962"/>
                <a:gridCol w="2879202"/>
              </a:tblGrid>
              <a:tr h="370398">
                <a:tc>
                  <a:txBody>
                    <a:bodyPr/>
                    <a:lstStyle/>
                    <a:p>
                      <a:pPr algn="ctr" fontAlgn="ctr"/>
                      <a:r>
                        <a:rPr lang="en-US" sz="1200" u="none" strike="noStrike" dirty="0">
                          <a:solidFill>
                            <a:schemeClr val="bg1"/>
                          </a:solidFill>
                          <a:effectLst/>
                        </a:rPr>
                        <a:t>Circle</a:t>
                      </a:r>
                      <a:endParaRPr lang="en-US" sz="1200" b="1" i="0" u="none" strike="noStrike" dirty="0">
                        <a:solidFill>
                          <a:schemeClr val="bg1"/>
                        </a:solidFill>
                        <a:effectLst/>
                        <a:latin typeface="Cambria"/>
                      </a:endParaRPr>
                    </a:p>
                  </a:txBody>
                  <a:tcPr marL="9525" marR="9525" marT="9525" marB="0" anchor="ctr">
                    <a:solidFill>
                      <a:schemeClr val="tx1"/>
                    </a:solidFill>
                  </a:tcPr>
                </a:tc>
                <a:tc>
                  <a:txBody>
                    <a:bodyPr/>
                    <a:lstStyle/>
                    <a:p>
                      <a:pPr algn="ctr" fontAlgn="ctr"/>
                      <a:r>
                        <a:rPr lang="en-US" sz="1200" u="none" strike="noStrike">
                          <a:solidFill>
                            <a:schemeClr val="bg1"/>
                          </a:solidFill>
                          <a:effectLst/>
                        </a:rPr>
                        <a:t>Contact Person</a:t>
                      </a:r>
                      <a:endParaRPr lang="en-US" sz="1200" b="1" i="0" u="none" strike="noStrike">
                        <a:solidFill>
                          <a:schemeClr val="bg1"/>
                        </a:solidFill>
                        <a:effectLst/>
                        <a:latin typeface="Cambria"/>
                      </a:endParaRPr>
                    </a:p>
                  </a:txBody>
                  <a:tcPr marL="9525" marR="9525" marT="9525" marB="0" anchor="ctr">
                    <a:solidFill>
                      <a:schemeClr val="tx1"/>
                    </a:solidFill>
                  </a:tcPr>
                </a:tc>
                <a:tc>
                  <a:txBody>
                    <a:bodyPr/>
                    <a:lstStyle/>
                    <a:p>
                      <a:pPr algn="ctr" fontAlgn="ctr"/>
                      <a:r>
                        <a:rPr lang="en-US" sz="1200" u="none" strike="noStrike">
                          <a:solidFill>
                            <a:schemeClr val="bg1"/>
                          </a:solidFill>
                          <a:effectLst/>
                        </a:rPr>
                        <a:t>Contact No.</a:t>
                      </a:r>
                      <a:endParaRPr lang="en-US" sz="1200" b="1" i="0" u="none" strike="noStrike">
                        <a:solidFill>
                          <a:schemeClr val="bg1"/>
                        </a:solidFill>
                        <a:effectLst/>
                        <a:latin typeface="Cambria"/>
                      </a:endParaRPr>
                    </a:p>
                  </a:txBody>
                  <a:tcPr marL="9525" marR="9525" marT="9525" marB="0" anchor="ctr">
                    <a:solidFill>
                      <a:schemeClr val="tx1"/>
                    </a:solidFill>
                  </a:tcPr>
                </a:tc>
                <a:tc>
                  <a:txBody>
                    <a:bodyPr/>
                    <a:lstStyle/>
                    <a:p>
                      <a:pPr algn="ctr" fontAlgn="ctr"/>
                      <a:r>
                        <a:rPr lang="en-US" sz="1200" u="none" strike="noStrike" dirty="0">
                          <a:solidFill>
                            <a:schemeClr val="bg1"/>
                          </a:solidFill>
                          <a:effectLst/>
                        </a:rPr>
                        <a:t>E Mail ID</a:t>
                      </a:r>
                      <a:endParaRPr lang="en-US" sz="1200" b="1" i="0" u="none" strike="noStrike" dirty="0">
                        <a:solidFill>
                          <a:schemeClr val="bg1"/>
                        </a:solidFill>
                        <a:effectLst/>
                        <a:latin typeface="Cambria"/>
                      </a:endParaRPr>
                    </a:p>
                  </a:txBody>
                  <a:tcPr marL="9525" marR="9525" marT="9525" marB="0" anchor="ctr">
                    <a:solidFill>
                      <a:schemeClr val="tx1"/>
                    </a:solidFill>
                  </a:tcPr>
                </a:tc>
              </a:tr>
              <a:tr h="180892">
                <a:tc rowSpan="8">
                  <a:txBody>
                    <a:bodyPr/>
                    <a:lstStyle/>
                    <a:p>
                      <a:pPr algn="ctr" fontAlgn="ctr"/>
                      <a:r>
                        <a:rPr lang="en-US" sz="1200" u="none" strike="noStrike">
                          <a:effectLst/>
                        </a:rPr>
                        <a:t>Tamilnadu</a:t>
                      </a:r>
                      <a:endParaRPr lang="en-US" sz="1200" b="1" i="0" u="none" strike="noStrike">
                        <a:effectLst/>
                        <a:latin typeface="Cambria"/>
                      </a:endParaRPr>
                    </a:p>
                  </a:txBody>
                  <a:tcPr marL="9525" marR="9525" marT="9525" marB="0" anchor="ctr"/>
                </a:tc>
                <a:tc>
                  <a:txBody>
                    <a:bodyPr/>
                    <a:lstStyle/>
                    <a:p>
                      <a:pPr algn="ctr" fontAlgn="ctr"/>
                      <a:r>
                        <a:rPr lang="en-US" sz="1200" u="none" strike="noStrike">
                          <a:effectLst/>
                        </a:rPr>
                        <a:t>G.Harikrishnan</a:t>
                      </a:r>
                      <a:endParaRPr lang="en-US" sz="1200" b="1" i="0" u="none" strike="noStrike">
                        <a:effectLst/>
                        <a:latin typeface="Cambria"/>
                      </a:endParaRPr>
                    </a:p>
                  </a:txBody>
                  <a:tcPr marL="9525" marR="9525" marT="9525" marB="0" anchor="ctr"/>
                </a:tc>
                <a:tc>
                  <a:txBody>
                    <a:bodyPr/>
                    <a:lstStyle/>
                    <a:p>
                      <a:pPr algn="ctr" fontAlgn="ctr"/>
                      <a:r>
                        <a:rPr lang="en-US" sz="1200" u="none" strike="noStrike">
                          <a:effectLst/>
                        </a:rPr>
                        <a:t>09445040484</a:t>
                      </a:r>
                      <a:endParaRPr lang="en-US" sz="1200" b="1" i="0" u="none" strike="noStrike">
                        <a:effectLst/>
                        <a:latin typeface="Cambria"/>
                      </a:endParaRPr>
                    </a:p>
                  </a:txBody>
                  <a:tcPr marL="9525" marR="9525" marT="9525" marB="0" anchor="ctr"/>
                </a:tc>
                <a:tc rowSpan="15">
                  <a:txBody>
                    <a:bodyPr/>
                    <a:lstStyle/>
                    <a:p>
                      <a:pPr algn="ctr" fontAlgn="ctr"/>
                      <a:r>
                        <a:rPr lang="en-US" sz="1200" u="none" strike="noStrike" dirty="0" smtClean="0">
                          <a:effectLst/>
                        </a:rPr>
                        <a:t>customercare@teracom.in</a:t>
                      </a:r>
                      <a:endParaRPr lang="en-US" sz="1200" b="1" i="0" u="none" strike="noStrike" dirty="0">
                        <a:solidFill>
                          <a:srgbClr val="F8F8F8"/>
                        </a:solidFill>
                        <a:effectLst/>
                        <a:latin typeface="Cambria"/>
                      </a:endParaRPr>
                    </a:p>
                  </a:txBody>
                  <a:tcPr marL="9525" marR="9525" marT="9525" marB="0" anchor="ctr"/>
                </a:tc>
              </a:tr>
              <a:tr h="180892">
                <a:tc vMerge="1">
                  <a:txBody>
                    <a:bodyPr/>
                    <a:lstStyle/>
                    <a:p>
                      <a:endParaRPr lang="en-US"/>
                    </a:p>
                  </a:txBody>
                  <a:tcPr/>
                </a:tc>
                <a:tc>
                  <a:txBody>
                    <a:bodyPr/>
                    <a:lstStyle/>
                    <a:p>
                      <a:pPr algn="ctr" fontAlgn="ctr"/>
                      <a:r>
                        <a:rPr lang="en-US" sz="1200" u="none" strike="noStrike">
                          <a:effectLst/>
                        </a:rPr>
                        <a:t>B. Santhanagopalan</a:t>
                      </a:r>
                      <a:endParaRPr lang="en-US" sz="1200" b="0" i="0" u="none" strike="noStrike">
                        <a:effectLst/>
                        <a:latin typeface="Cambria"/>
                      </a:endParaRPr>
                    </a:p>
                  </a:txBody>
                  <a:tcPr marL="9525" marR="9525" marT="9525" marB="0" anchor="ctr"/>
                </a:tc>
                <a:tc>
                  <a:txBody>
                    <a:bodyPr/>
                    <a:lstStyle/>
                    <a:p>
                      <a:pPr algn="ctr" fontAlgn="ctr"/>
                      <a:r>
                        <a:rPr lang="en-US" sz="1200" u="none" strike="noStrike">
                          <a:effectLst/>
                        </a:rPr>
                        <a:t>09489107787</a:t>
                      </a:r>
                      <a:endParaRPr lang="en-US" sz="1200" b="0" i="0" u="none" strike="noStrike">
                        <a:effectLst/>
                        <a:latin typeface="Cambria"/>
                      </a:endParaRPr>
                    </a:p>
                  </a:txBody>
                  <a:tcPr marL="9525" marR="9525" marT="9525" marB="0" anchor="ctr"/>
                </a:tc>
                <a:tc vMerge="1">
                  <a:txBody>
                    <a:bodyPr/>
                    <a:lstStyle/>
                    <a:p>
                      <a:endParaRPr lang="en-US"/>
                    </a:p>
                  </a:txBody>
                  <a:tcPr/>
                </a:tc>
              </a:tr>
              <a:tr h="180892">
                <a:tc vMerge="1">
                  <a:txBody>
                    <a:bodyPr/>
                    <a:lstStyle/>
                    <a:p>
                      <a:endParaRPr lang="en-US"/>
                    </a:p>
                  </a:txBody>
                  <a:tcPr/>
                </a:tc>
                <a:tc>
                  <a:txBody>
                    <a:bodyPr/>
                    <a:lstStyle/>
                    <a:p>
                      <a:pPr algn="ctr" fontAlgn="ctr"/>
                      <a:r>
                        <a:rPr lang="en-US" sz="1200" u="none" strike="noStrike">
                          <a:effectLst/>
                        </a:rPr>
                        <a:t>A.Hakkim Sait</a:t>
                      </a:r>
                      <a:endParaRPr lang="en-US" sz="1200" b="0" i="0" u="none" strike="noStrike">
                        <a:effectLst/>
                        <a:latin typeface="Cambria"/>
                      </a:endParaRPr>
                    </a:p>
                  </a:txBody>
                  <a:tcPr marL="9525" marR="9525" marT="9525" marB="0" anchor="ctr"/>
                </a:tc>
                <a:tc>
                  <a:txBody>
                    <a:bodyPr/>
                    <a:lstStyle/>
                    <a:p>
                      <a:pPr algn="ctr" fontAlgn="ctr"/>
                      <a:r>
                        <a:rPr lang="en-US" sz="1200" u="none" strike="noStrike">
                          <a:effectLst/>
                        </a:rPr>
                        <a:t>09488234226</a:t>
                      </a:r>
                      <a:endParaRPr lang="en-US" sz="1200" b="0" i="0" u="none" strike="noStrike">
                        <a:effectLst/>
                        <a:latin typeface="Cambria"/>
                      </a:endParaRPr>
                    </a:p>
                  </a:txBody>
                  <a:tcPr marL="9525" marR="9525" marT="9525" marB="0" anchor="ctr"/>
                </a:tc>
                <a:tc vMerge="1">
                  <a:txBody>
                    <a:bodyPr/>
                    <a:lstStyle/>
                    <a:p>
                      <a:endParaRPr lang="en-US"/>
                    </a:p>
                  </a:txBody>
                  <a:tcPr/>
                </a:tc>
              </a:tr>
              <a:tr h="180892">
                <a:tc vMerge="1">
                  <a:txBody>
                    <a:bodyPr/>
                    <a:lstStyle/>
                    <a:p>
                      <a:endParaRPr lang="en-US"/>
                    </a:p>
                  </a:txBody>
                  <a:tcPr/>
                </a:tc>
                <a:tc>
                  <a:txBody>
                    <a:bodyPr/>
                    <a:lstStyle/>
                    <a:p>
                      <a:pPr algn="ctr" fontAlgn="ctr"/>
                      <a:r>
                        <a:rPr lang="en-US" sz="1200" u="none" strike="noStrike">
                          <a:effectLst/>
                        </a:rPr>
                        <a:t>Bal Murgan</a:t>
                      </a:r>
                      <a:endParaRPr lang="en-US" sz="1200" b="0" i="0" u="none" strike="noStrike">
                        <a:effectLst/>
                        <a:latin typeface="Cambria"/>
                      </a:endParaRPr>
                    </a:p>
                  </a:txBody>
                  <a:tcPr marL="9525" marR="9525" marT="9525" marB="0" anchor="ctr"/>
                </a:tc>
                <a:tc>
                  <a:txBody>
                    <a:bodyPr/>
                    <a:lstStyle/>
                    <a:p>
                      <a:pPr algn="ctr" fontAlgn="ctr"/>
                      <a:r>
                        <a:rPr lang="en-US" sz="1200" u="none" strike="noStrike">
                          <a:effectLst/>
                        </a:rPr>
                        <a:t>09943634320</a:t>
                      </a:r>
                      <a:endParaRPr lang="en-US" sz="1200" b="0" i="0" u="none" strike="noStrike">
                        <a:effectLst/>
                        <a:latin typeface="Cambria"/>
                      </a:endParaRPr>
                    </a:p>
                  </a:txBody>
                  <a:tcPr marL="9525" marR="9525" marT="9525" marB="0" anchor="ctr"/>
                </a:tc>
                <a:tc vMerge="1">
                  <a:txBody>
                    <a:bodyPr/>
                    <a:lstStyle/>
                    <a:p>
                      <a:endParaRPr lang="en-US"/>
                    </a:p>
                  </a:txBody>
                  <a:tcPr/>
                </a:tc>
              </a:tr>
              <a:tr h="180892">
                <a:tc vMerge="1">
                  <a:txBody>
                    <a:bodyPr/>
                    <a:lstStyle/>
                    <a:p>
                      <a:endParaRPr lang="en-US"/>
                    </a:p>
                  </a:txBody>
                  <a:tcPr/>
                </a:tc>
                <a:tc>
                  <a:txBody>
                    <a:bodyPr/>
                    <a:lstStyle/>
                    <a:p>
                      <a:pPr algn="ctr" fontAlgn="ctr"/>
                      <a:r>
                        <a:rPr lang="en-US" sz="1200" u="none" strike="noStrike">
                          <a:effectLst/>
                        </a:rPr>
                        <a:t>J. Antony Alwin</a:t>
                      </a:r>
                      <a:endParaRPr lang="en-US" sz="1200" b="0" i="0" u="none" strike="noStrike">
                        <a:effectLst/>
                        <a:latin typeface="Cambria"/>
                      </a:endParaRPr>
                    </a:p>
                  </a:txBody>
                  <a:tcPr marL="9525" marR="9525" marT="9525" marB="0" anchor="ctr"/>
                </a:tc>
                <a:tc>
                  <a:txBody>
                    <a:bodyPr/>
                    <a:lstStyle/>
                    <a:p>
                      <a:pPr algn="ctr" fontAlgn="ctr"/>
                      <a:r>
                        <a:rPr lang="en-US" sz="1200" u="none" strike="noStrike">
                          <a:effectLst/>
                        </a:rPr>
                        <a:t>09489107785</a:t>
                      </a:r>
                      <a:endParaRPr lang="en-US" sz="1200" b="0" i="0" u="none" strike="noStrike">
                        <a:effectLst/>
                        <a:latin typeface="Cambria"/>
                      </a:endParaRPr>
                    </a:p>
                  </a:txBody>
                  <a:tcPr marL="9525" marR="9525" marT="9525" marB="0" anchor="ctr"/>
                </a:tc>
                <a:tc vMerge="1">
                  <a:txBody>
                    <a:bodyPr/>
                    <a:lstStyle/>
                    <a:p>
                      <a:endParaRPr lang="en-US"/>
                    </a:p>
                  </a:txBody>
                  <a:tcPr/>
                </a:tc>
              </a:tr>
              <a:tr h="180892">
                <a:tc vMerge="1">
                  <a:txBody>
                    <a:bodyPr/>
                    <a:lstStyle/>
                    <a:p>
                      <a:endParaRPr lang="en-US"/>
                    </a:p>
                  </a:txBody>
                  <a:tcPr/>
                </a:tc>
                <a:tc>
                  <a:txBody>
                    <a:bodyPr/>
                    <a:lstStyle/>
                    <a:p>
                      <a:pPr algn="ctr" fontAlgn="ctr"/>
                      <a:r>
                        <a:rPr lang="en-US" sz="1200" u="none" strike="noStrike">
                          <a:effectLst/>
                        </a:rPr>
                        <a:t>N Suresh Kumar</a:t>
                      </a:r>
                      <a:endParaRPr lang="en-US" sz="1200" b="0" i="0" u="none" strike="noStrike">
                        <a:effectLst/>
                        <a:latin typeface="Cambria"/>
                      </a:endParaRPr>
                    </a:p>
                  </a:txBody>
                  <a:tcPr marL="9525" marR="9525" marT="9525" marB="0" anchor="ctr"/>
                </a:tc>
                <a:tc>
                  <a:txBody>
                    <a:bodyPr/>
                    <a:lstStyle/>
                    <a:p>
                      <a:pPr algn="ctr" fontAlgn="ctr"/>
                      <a:r>
                        <a:rPr lang="en-US" sz="1200" u="none" strike="noStrike">
                          <a:effectLst/>
                        </a:rPr>
                        <a:t>09994691616</a:t>
                      </a:r>
                      <a:endParaRPr lang="en-US" sz="1200" b="0" i="0" u="none" strike="noStrike">
                        <a:effectLst/>
                        <a:latin typeface="Cambria"/>
                      </a:endParaRPr>
                    </a:p>
                  </a:txBody>
                  <a:tcPr marL="9525" marR="9525" marT="9525" marB="0" anchor="ctr"/>
                </a:tc>
                <a:tc vMerge="1">
                  <a:txBody>
                    <a:bodyPr/>
                    <a:lstStyle/>
                    <a:p>
                      <a:endParaRPr lang="en-US"/>
                    </a:p>
                  </a:txBody>
                  <a:tcPr/>
                </a:tc>
              </a:tr>
              <a:tr h="180892">
                <a:tc vMerge="1">
                  <a:txBody>
                    <a:bodyPr/>
                    <a:lstStyle/>
                    <a:p>
                      <a:endParaRPr lang="en-US"/>
                    </a:p>
                  </a:txBody>
                  <a:tcPr/>
                </a:tc>
                <a:tc>
                  <a:txBody>
                    <a:bodyPr/>
                    <a:lstStyle/>
                    <a:p>
                      <a:pPr algn="ctr" fontAlgn="ctr"/>
                      <a:r>
                        <a:rPr lang="en-US" sz="1200" u="none" strike="noStrike">
                          <a:effectLst/>
                        </a:rPr>
                        <a:t>R.M.Senthil Kumar</a:t>
                      </a:r>
                      <a:endParaRPr lang="en-US" sz="1200" b="0" i="0" u="none" strike="noStrike">
                        <a:effectLst/>
                        <a:latin typeface="Cambria"/>
                      </a:endParaRPr>
                    </a:p>
                  </a:txBody>
                  <a:tcPr marL="9525" marR="9525" marT="9525" marB="0" anchor="ctr"/>
                </a:tc>
                <a:tc>
                  <a:txBody>
                    <a:bodyPr/>
                    <a:lstStyle/>
                    <a:p>
                      <a:pPr algn="ctr" fontAlgn="ctr"/>
                      <a:r>
                        <a:rPr lang="en-US" sz="1200" u="none" strike="noStrike">
                          <a:effectLst/>
                        </a:rPr>
                        <a:t>09487932111</a:t>
                      </a:r>
                      <a:endParaRPr lang="en-US" sz="1200" b="0" i="0" u="none" strike="noStrike">
                        <a:effectLst/>
                        <a:latin typeface="Cambria"/>
                      </a:endParaRPr>
                    </a:p>
                  </a:txBody>
                  <a:tcPr marL="9525" marR="9525" marT="9525" marB="0" anchor="ctr"/>
                </a:tc>
                <a:tc vMerge="1">
                  <a:txBody>
                    <a:bodyPr/>
                    <a:lstStyle/>
                    <a:p>
                      <a:endParaRPr lang="en-US"/>
                    </a:p>
                  </a:txBody>
                  <a:tcPr/>
                </a:tc>
              </a:tr>
              <a:tr h="189506">
                <a:tc vMerge="1">
                  <a:txBody>
                    <a:bodyPr/>
                    <a:lstStyle/>
                    <a:p>
                      <a:endParaRPr lang="en-US"/>
                    </a:p>
                  </a:txBody>
                  <a:tcPr/>
                </a:tc>
                <a:tc>
                  <a:txBody>
                    <a:bodyPr/>
                    <a:lstStyle/>
                    <a:p>
                      <a:pPr algn="ctr" fontAlgn="ctr"/>
                      <a:r>
                        <a:rPr lang="en-US" sz="1200" u="none" strike="noStrike">
                          <a:effectLst/>
                        </a:rPr>
                        <a:t>T Siddharthan</a:t>
                      </a:r>
                      <a:endParaRPr lang="en-US" sz="1200" b="0" i="0" u="none" strike="noStrike">
                        <a:effectLst/>
                        <a:latin typeface="Cambria"/>
                      </a:endParaRPr>
                    </a:p>
                  </a:txBody>
                  <a:tcPr marL="9525" marR="9525" marT="9525" marB="0" anchor="ctr"/>
                </a:tc>
                <a:tc>
                  <a:txBody>
                    <a:bodyPr/>
                    <a:lstStyle/>
                    <a:p>
                      <a:pPr algn="ctr" fontAlgn="ctr"/>
                      <a:r>
                        <a:rPr lang="en-US" sz="1200" u="none" strike="noStrike">
                          <a:effectLst/>
                        </a:rPr>
                        <a:t>09894995660</a:t>
                      </a:r>
                      <a:endParaRPr lang="en-US" sz="1200" b="0" i="0" u="none" strike="noStrike">
                        <a:effectLst/>
                        <a:latin typeface="Cambria"/>
                      </a:endParaRPr>
                    </a:p>
                  </a:txBody>
                  <a:tcPr marL="9525" marR="9525" marT="9525" marB="0" anchor="ctr"/>
                </a:tc>
                <a:tc vMerge="1">
                  <a:txBody>
                    <a:bodyPr/>
                    <a:lstStyle/>
                    <a:p>
                      <a:endParaRPr lang="en-US"/>
                    </a:p>
                  </a:txBody>
                  <a:tcPr/>
                </a:tc>
              </a:tr>
              <a:tr h="344557">
                <a:tc rowSpan="2">
                  <a:txBody>
                    <a:bodyPr/>
                    <a:lstStyle/>
                    <a:p>
                      <a:pPr algn="ctr" fontAlgn="ctr"/>
                      <a:r>
                        <a:rPr lang="en-US" sz="1200" u="none" strike="noStrike">
                          <a:effectLst/>
                        </a:rPr>
                        <a:t>Haryana</a:t>
                      </a:r>
                      <a:endParaRPr lang="en-US" sz="1200" b="1" i="0" u="none" strike="noStrike">
                        <a:effectLst/>
                        <a:latin typeface="Cambria"/>
                      </a:endParaRPr>
                    </a:p>
                  </a:txBody>
                  <a:tcPr marL="9525" marR="9525" marT="9525" marB="0" anchor="ctr"/>
                </a:tc>
                <a:tc>
                  <a:txBody>
                    <a:bodyPr/>
                    <a:lstStyle/>
                    <a:p>
                      <a:pPr algn="ctr" fontAlgn="ctr"/>
                      <a:r>
                        <a:rPr lang="en-US" sz="1200" u="none" strike="noStrike">
                          <a:effectLst/>
                        </a:rPr>
                        <a:t>Anil Jha</a:t>
                      </a:r>
                      <a:endParaRPr lang="en-US" sz="1200" b="1" i="0" u="none" strike="noStrike">
                        <a:effectLst/>
                        <a:latin typeface="Cambria"/>
                      </a:endParaRPr>
                    </a:p>
                  </a:txBody>
                  <a:tcPr marL="9525" marR="9525" marT="9525" marB="0" anchor="ctr"/>
                </a:tc>
                <a:tc>
                  <a:txBody>
                    <a:bodyPr/>
                    <a:lstStyle/>
                    <a:p>
                      <a:pPr algn="ctr" fontAlgn="ctr"/>
                      <a:r>
                        <a:rPr lang="en-US" sz="1200" u="none" strike="noStrike">
                          <a:effectLst/>
                        </a:rPr>
                        <a:t>09350830280</a:t>
                      </a:r>
                      <a:endParaRPr lang="en-US" sz="1200" b="1" i="0" u="none" strike="noStrike">
                        <a:effectLst/>
                        <a:latin typeface="Cambria"/>
                      </a:endParaRPr>
                    </a:p>
                  </a:txBody>
                  <a:tcPr marL="9525" marR="9525" marT="9525" marB="0" anchor="ctr"/>
                </a:tc>
                <a:tc vMerge="1">
                  <a:txBody>
                    <a:bodyPr/>
                    <a:lstStyle/>
                    <a:p>
                      <a:pPr algn="ctr" fontAlgn="ctr"/>
                      <a:endParaRPr lang="en-US" sz="1200" b="1" i="0" u="none" strike="noStrike" dirty="0">
                        <a:solidFill>
                          <a:srgbClr val="F8F8F8"/>
                        </a:solidFill>
                        <a:effectLst/>
                        <a:latin typeface="Cambria"/>
                      </a:endParaRPr>
                    </a:p>
                  </a:txBody>
                  <a:tcPr marL="9525" marR="9525" marT="9525" marB="0" anchor="ctr"/>
                </a:tc>
              </a:tr>
              <a:tr h="344557">
                <a:tc vMerge="1">
                  <a:txBody>
                    <a:bodyPr/>
                    <a:lstStyle/>
                    <a:p>
                      <a:endParaRPr lang="en-US"/>
                    </a:p>
                  </a:txBody>
                  <a:tcPr/>
                </a:tc>
                <a:tc>
                  <a:txBody>
                    <a:bodyPr/>
                    <a:lstStyle/>
                    <a:p>
                      <a:pPr algn="ctr" fontAlgn="ctr"/>
                      <a:r>
                        <a:rPr lang="en-US" sz="1200" u="none" strike="noStrike">
                          <a:effectLst/>
                        </a:rPr>
                        <a:t>Krishan Kumar</a:t>
                      </a:r>
                      <a:endParaRPr lang="en-US" sz="1200" b="0" i="0" u="none" strike="noStrike">
                        <a:effectLst/>
                        <a:latin typeface="Cambria"/>
                      </a:endParaRPr>
                    </a:p>
                  </a:txBody>
                  <a:tcPr marL="9525" marR="9525" marT="9525" marB="0" anchor="ctr"/>
                </a:tc>
                <a:tc>
                  <a:txBody>
                    <a:bodyPr/>
                    <a:lstStyle/>
                    <a:p>
                      <a:pPr algn="ctr" fontAlgn="ctr"/>
                      <a:r>
                        <a:rPr lang="en-US" sz="1200" u="none" strike="noStrike">
                          <a:effectLst/>
                        </a:rPr>
                        <a:t>09467877469</a:t>
                      </a:r>
                      <a:endParaRPr lang="en-US" sz="1200" b="0" i="0" u="none" strike="noStrike">
                        <a:effectLst/>
                        <a:latin typeface="Cambria"/>
                      </a:endParaRPr>
                    </a:p>
                  </a:txBody>
                  <a:tcPr marL="9525" marR="9525" marT="9525" marB="0" anchor="ctr"/>
                </a:tc>
                <a:tc vMerge="1">
                  <a:txBody>
                    <a:bodyPr/>
                    <a:lstStyle/>
                    <a:p>
                      <a:endParaRPr lang="en-US"/>
                    </a:p>
                  </a:txBody>
                  <a:tcPr/>
                </a:tc>
              </a:tr>
              <a:tr h="206734">
                <a:tc rowSpan="3">
                  <a:txBody>
                    <a:bodyPr/>
                    <a:lstStyle/>
                    <a:p>
                      <a:pPr algn="ctr" fontAlgn="ctr"/>
                      <a:r>
                        <a:rPr lang="en-US" sz="1200" u="none" strike="noStrike">
                          <a:effectLst/>
                        </a:rPr>
                        <a:t>H.P</a:t>
                      </a:r>
                      <a:endParaRPr lang="en-US" sz="1200" b="1" i="0" u="none" strike="noStrike">
                        <a:effectLst/>
                        <a:latin typeface="Cambria"/>
                      </a:endParaRPr>
                    </a:p>
                  </a:txBody>
                  <a:tcPr marL="9525" marR="9525" marT="9525" marB="0" anchor="ctr"/>
                </a:tc>
                <a:tc>
                  <a:txBody>
                    <a:bodyPr/>
                    <a:lstStyle/>
                    <a:p>
                      <a:pPr algn="ctr" fontAlgn="ctr"/>
                      <a:r>
                        <a:rPr lang="en-US" sz="1200" u="none" strike="noStrike">
                          <a:effectLst/>
                        </a:rPr>
                        <a:t>Mohit Paliwal</a:t>
                      </a:r>
                      <a:endParaRPr lang="en-US" sz="1200" b="1" i="0" u="none" strike="noStrike">
                        <a:effectLst/>
                        <a:latin typeface="Cambria"/>
                      </a:endParaRPr>
                    </a:p>
                  </a:txBody>
                  <a:tcPr marL="9525" marR="9525" marT="9525" marB="0" anchor="ctr"/>
                </a:tc>
                <a:tc>
                  <a:txBody>
                    <a:bodyPr/>
                    <a:lstStyle/>
                    <a:p>
                      <a:pPr algn="ctr" fontAlgn="ctr"/>
                      <a:r>
                        <a:rPr lang="en-US" sz="1200" u="none" strike="noStrike">
                          <a:effectLst/>
                        </a:rPr>
                        <a:t>08679151453</a:t>
                      </a:r>
                      <a:endParaRPr lang="en-US" sz="1200" b="1" i="0" u="none" strike="noStrike">
                        <a:effectLst/>
                        <a:latin typeface="Cambria"/>
                      </a:endParaRPr>
                    </a:p>
                  </a:txBody>
                  <a:tcPr marL="9525" marR="9525" marT="9525" marB="0" anchor="ctr"/>
                </a:tc>
                <a:tc vMerge="1">
                  <a:txBody>
                    <a:bodyPr/>
                    <a:lstStyle/>
                    <a:p>
                      <a:pPr algn="ctr" fontAlgn="ctr"/>
                      <a:endParaRPr lang="en-US" sz="1200" b="1" i="0" u="none" strike="noStrike" dirty="0">
                        <a:solidFill>
                          <a:srgbClr val="F8F8F8"/>
                        </a:solidFill>
                        <a:effectLst/>
                        <a:latin typeface="Cambria"/>
                      </a:endParaRPr>
                    </a:p>
                  </a:txBody>
                  <a:tcPr marL="9525" marR="9525" marT="9525" marB="0" anchor="ctr"/>
                </a:tc>
              </a:tr>
              <a:tr h="249803">
                <a:tc vMerge="1">
                  <a:txBody>
                    <a:bodyPr/>
                    <a:lstStyle/>
                    <a:p>
                      <a:endParaRPr lang="en-US"/>
                    </a:p>
                  </a:txBody>
                  <a:tcPr/>
                </a:tc>
                <a:tc>
                  <a:txBody>
                    <a:bodyPr/>
                    <a:lstStyle/>
                    <a:p>
                      <a:pPr algn="ctr" fontAlgn="ctr"/>
                      <a:r>
                        <a:rPr lang="en-US" sz="1200" u="none" strike="noStrike">
                          <a:effectLst/>
                        </a:rPr>
                        <a:t>Chain Singh</a:t>
                      </a:r>
                      <a:endParaRPr lang="en-US" sz="1200" b="0" i="0" u="none" strike="noStrike">
                        <a:effectLst/>
                        <a:latin typeface="Cambria"/>
                      </a:endParaRPr>
                    </a:p>
                  </a:txBody>
                  <a:tcPr marL="9525" marR="9525" marT="9525" marB="0" anchor="ctr"/>
                </a:tc>
                <a:tc>
                  <a:txBody>
                    <a:bodyPr/>
                    <a:lstStyle/>
                    <a:p>
                      <a:pPr algn="ctr" fontAlgn="ctr"/>
                      <a:r>
                        <a:rPr lang="en-US" sz="1200" u="none" strike="noStrike">
                          <a:effectLst/>
                        </a:rPr>
                        <a:t>09418879767</a:t>
                      </a:r>
                      <a:endParaRPr lang="en-US" sz="1200" b="0" i="0" u="none" strike="noStrike">
                        <a:effectLst/>
                        <a:latin typeface="Cambria"/>
                      </a:endParaRPr>
                    </a:p>
                  </a:txBody>
                  <a:tcPr marL="9525" marR="9525" marT="9525" marB="0" anchor="ctr"/>
                </a:tc>
                <a:tc vMerge="1">
                  <a:txBody>
                    <a:bodyPr/>
                    <a:lstStyle/>
                    <a:p>
                      <a:endParaRPr lang="en-US"/>
                    </a:p>
                  </a:txBody>
                  <a:tcPr/>
                </a:tc>
              </a:tr>
              <a:tr h="258417">
                <a:tc vMerge="1">
                  <a:txBody>
                    <a:bodyPr/>
                    <a:lstStyle/>
                    <a:p>
                      <a:endParaRPr lang="en-US"/>
                    </a:p>
                  </a:txBody>
                  <a:tcPr/>
                </a:tc>
                <a:tc>
                  <a:txBody>
                    <a:bodyPr/>
                    <a:lstStyle/>
                    <a:p>
                      <a:pPr algn="ctr" fontAlgn="ctr"/>
                      <a:r>
                        <a:rPr lang="en-US" sz="1200" u="none" strike="noStrike">
                          <a:effectLst/>
                        </a:rPr>
                        <a:t>Sanjeev Kumar</a:t>
                      </a:r>
                      <a:endParaRPr lang="en-US" sz="1200" b="0" i="0" u="none" strike="noStrike">
                        <a:effectLst/>
                        <a:latin typeface="Cambria"/>
                      </a:endParaRPr>
                    </a:p>
                  </a:txBody>
                  <a:tcPr marL="9525" marR="9525" marT="9525" marB="0" anchor="ctr"/>
                </a:tc>
                <a:tc>
                  <a:txBody>
                    <a:bodyPr/>
                    <a:lstStyle/>
                    <a:p>
                      <a:pPr algn="ctr" fontAlgn="ctr"/>
                      <a:r>
                        <a:rPr lang="en-US" sz="1200" u="none" strike="noStrike">
                          <a:effectLst/>
                        </a:rPr>
                        <a:t>09418316014</a:t>
                      </a:r>
                      <a:endParaRPr lang="en-US" sz="1200" b="0" i="0" u="none" strike="noStrike">
                        <a:effectLst/>
                        <a:latin typeface="Cambria"/>
                      </a:endParaRPr>
                    </a:p>
                  </a:txBody>
                  <a:tcPr marL="9525" marR="9525" marT="9525" marB="0" anchor="ctr"/>
                </a:tc>
                <a:tc vMerge="1">
                  <a:txBody>
                    <a:bodyPr/>
                    <a:lstStyle/>
                    <a:p>
                      <a:endParaRPr lang="en-US"/>
                    </a:p>
                  </a:txBody>
                  <a:tcPr/>
                </a:tc>
              </a:tr>
              <a:tr h="258417">
                <a:tc rowSpan="2">
                  <a:txBody>
                    <a:bodyPr/>
                    <a:lstStyle/>
                    <a:p>
                      <a:pPr algn="ctr" fontAlgn="ctr"/>
                      <a:r>
                        <a:rPr lang="en-US" sz="1200" u="none" strike="noStrike">
                          <a:effectLst/>
                        </a:rPr>
                        <a:t>J &amp; K</a:t>
                      </a:r>
                      <a:endParaRPr lang="en-US" sz="1200" b="1" i="0" u="none" strike="noStrike">
                        <a:effectLst/>
                        <a:latin typeface="Cambria"/>
                      </a:endParaRPr>
                    </a:p>
                  </a:txBody>
                  <a:tcPr marL="9525" marR="9525" marT="9525" marB="0" anchor="ctr"/>
                </a:tc>
                <a:tc>
                  <a:txBody>
                    <a:bodyPr/>
                    <a:lstStyle/>
                    <a:p>
                      <a:pPr algn="ctr" fontAlgn="ctr"/>
                      <a:r>
                        <a:rPr lang="en-US" sz="1200" u="none" strike="noStrike">
                          <a:effectLst/>
                        </a:rPr>
                        <a:t>Jagdish Chandra </a:t>
                      </a:r>
                      <a:endParaRPr lang="en-US" sz="1200" b="0" i="0" u="none" strike="noStrike">
                        <a:effectLst/>
                        <a:latin typeface="Cambria"/>
                      </a:endParaRPr>
                    </a:p>
                  </a:txBody>
                  <a:tcPr marL="9525" marR="9525" marT="9525" marB="0" anchor="ctr"/>
                </a:tc>
                <a:tc>
                  <a:txBody>
                    <a:bodyPr/>
                    <a:lstStyle/>
                    <a:p>
                      <a:pPr algn="ctr" fontAlgn="ctr"/>
                      <a:r>
                        <a:rPr lang="en-US" sz="1200" u="none" strike="noStrike">
                          <a:effectLst/>
                        </a:rPr>
                        <a:t>07298107536</a:t>
                      </a:r>
                      <a:endParaRPr lang="en-US" sz="1200" b="0" i="0" u="none" strike="noStrike">
                        <a:effectLst/>
                        <a:latin typeface="Cambria"/>
                      </a:endParaRPr>
                    </a:p>
                  </a:txBody>
                  <a:tcPr marL="9525" marR="9525" marT="9525" marB="0" anchor="ctr"/>
                </a:tc>
                <a:tc vMerge="1">
                  <a:txBody>
                    <a:bodyPr/>
                    <a:lstStyle/>
                    <a:p>
                      <a:pPr algn="ctr" fontAlgn="ctr"/>
                      <a:endParaRPr lang="en-US" sz="1200" b="1" i="0" u="none" strike="noStrike" dirty="0">
                        <a:solidFill>
                          <a:srgbClr val="F8F8F8"/>
                        </a:solidFill>
                        <a:effectLst/>
                        <a:latin typeface="Cambria"/>
                      </a:endParaRPr>
                    </a:p>
                  </a:txBody>
                  <a:tcPr marL="9525" marR="9525" marT="9525" marB="0" anchor="ctr"/>
                </a:tc>
              </a:tr>
              <a:tr h="473765">
                <a:tc vMerge="1">
                  <a:txBody>
                    <a:bodyPr/>
                    <a:lstStyle/>
                    <a:p>
                      <a:endParaRPr lang="en-US"/>
                    </a:p>
                  </a:txBody>
                  <a:tcPr/>
                </a:tc>
                <a:tc>
                  <a:txBody>
                    <a:bodyPr/>
                    <a:lstStyle/>
                    <a:p>
                      <a:pPr algn="ctr" fontAlgn="ctr"/>
                      <a:r>
                        <a:rPr lang="en-US" sz="1200" u="none" strike="noStrike">
                          <a:effectLst/>
                        </a:rPr>
                        <a:t>Lekhraj</a:t>
                      </a:r>
                      <a:endParaRPr lang="en-US" sz="1200" b="0" i="0" u="none" strike="noStrike">
                        <a:effectLst/>
                        <a:latin typeface="Cambria"/>
                      </a:endParaRPr>
                    </a:p>
                  </a:txBody>
                  <a:tcPr marL="9525" marR="9525" marT="9525" marB="0" anchor="ctr"/>
                </a:tc>
                <a:tc>
                  <a:txBody>
                    <a:bodyPr/>
                    <a:lstStyle/>
                    <a:p>
                      <a:pPr algn="ctr" fontAlgn="ctr"/>
                      <a:r>
                        <a:rPr lang="en-US" sz="1200" u="none" strike="noStrike" dirty="0">
                          <a:effectLst/>
                        </a:rPr>
                        <a:t>07298167412</a:t>
                      </a:r>
                      <a:endParaRPr lang="en-US" sz="1200" b="0" i="0" u="none" strike="noStrike" dirty="0">
                        <a:effectLst/>
                        <a:latin typeface="Cambria"/>
                      </a:endParaRPr>
                    </a:p>
                  </a:txBody>
                  <a:tcPr marL="9525" marR="9525" marT="9525" marB="0" anchor="ctr"/>
                </a:tc>
                <a:tc vMerge="1">
                  <a:txBody>
                    <a:bodyPr/>
                    <a:lstStyle/>
                    <a:p>
                      <a:endParaRPr lang="en-US"/>
                    </a:p>
                  </a:txBody>
                  <a:tcPr/>
                </a:tc>
              </a:tr>
            </a:tbl>
          </a:graphicData>
        </a:graphic>
      </p:graphicFrame>
    </p:spTree>
    <p:extLst>
      <p:ext uri="{BB962C8B-B14F-4D97-AF65-F5344CB8AC3E}">
        <p14:creationId xmlns:p14="http://schemas.microsoft.com/office/powerpoint/2010/main" val="1407336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List of our Technical Engineers</a:t>
            </a:r>
          </a:p>
        </p:txBody>
      </p:sp>
      <p:graphicFrame>
        <p:nvGraphicFramePr>
          <p:cNvPr id="4" name="Table 3"/>
          <p:cNvGraphicFramePr>
            <a:graphicFrameLocks noGrp="1"/>
          </p:cNvGraphicFramePr>
          <p:nvPr>
            <p:extLst>
              <p:ext uri="{D42A27DB-BD31-4B8C-83A1-F6EECF244321}">
                <p14:modId xmlns:p14="http://schemas.microsoft.com/office/powerpoint/2010/main" val="1739123473"/>
              </p:ext>
            </p:extLst>
          </p:nvPr>
        </p:nvGraphicFramePr>
        <p:xfrm>
          <a:off x="609600" y="1600200"/>
          <a:ext cx="8001000" cy="4003000"/>
        </p:xfrm>
        <a:graphic>
          <a:graphicData uri="http://schemas.openxmlformats.org/drawingml/2006/table">
            <a:tbl>
              <a:tblPr>
                <a:tableStyleId>{5940675A-B579-460E-94D1-54222C63F5DA}</a:tableStyleId>
              </a:tblPr>
              <a:tblGrid>
                <a:gridCol w="1866418"/>
                <a:gridCol w="1866418"/>
                <a:gridCol w="1388962"/>
                <a:gridCol w="2879202"/>
              </a:tblGrid>
              <a:tr h="305675">
                <a:tc>
                  <a:txBody>
                    <a:bodyPr/>
                    <a:lstStyle/>
                    <a:p>
                      <a:pPr algn="ctr" fontAlgn="ctr"/>
                      <a:r>
                        <a:rPr lang="en-US" sz="1100" u="none" strike="noStrike">
                          <a:solidFill>
                            <a:schemeClr val="bg1"/>
                          </a:solidFill>
                          <a:effectLst/>
                        </a:rPr>
                        <a:t>Circle</a:t>
                      </a:r>
                      <a:endParaRPr lang="en-US" sz="1100" b="1" i="0" u="none" strike="noStrike">
                        <a:solidFill>
                          <a:schemeClr val="bg1"/>
                        </a:solidFill>
                        <a:effectLst/>
                        <a:latin typeface="Cambria"/>
                      </a:endParaRPr>
                    </a:p>
                  </a:txBody>
                  <a:tcPr marL="8120" marR="8120" marT="8120" marB="0" anchor="ctr">
                    <a:solidFill>
                      <a:schemeClr val="tx1"/>
                    </a:solidFill>
                  </a:tcPr>
                </a:tc>
                <a:tc>
                  <a:txBody>
                    <a:bodyPr/>
                    <a:lstStyle/>
                    <a:p>
                      <a:pPr algn="ctr" fontAlgn="ctr"/>
                      <a:r>
                        <a:rPr lang="en-US" sz="1100" u="none" strike="noStrike">
                          <a:solidFill>
                            <a:schemeClr val="bg1"/>
                          </a:solidFill>
                          <a:effectLst/>
                        </a:rPr>
                        <a:t>Contact Person</a:t>
                      </a:r>
                      <a:endParaRPr lang="en-US" sz="1100" b="1" i="0" u="none" strike="noStrike">
                        <a:solidFill>
                          <a:schemeClr val="bg1"/>
                        </a:solidFill>
                        <a:effectLst/>
                        <a:latin typeface="Cambria"/>
                      </a:endParaRPr>
                    </a:p>
                  </a:txBody>
                  <a:tcPr marL="8120" marR="8120" marT="8120" marB="0" anchor="ctr">
                    <a:solidFill>
                      <a:schemeClr val="tx1"/>
                    </a:solidFill>
                  </a:tcPr>
                </a:tc>
                <a:tc>
                  <a:txBody>
                    <a:bodyPr/>
                    <a:lstStyle/>
                    <a:p>
                      <a:pPr algn="ctr" fontAlgn="ctr"/>
                      <a:r>
                        <a:rPr lang="en-US" sz="1100" u="none" strike="noStrike">
                          <a:solidFill>
                            <a:schemeClr val="bg1"/>
                          </a:solidFill>
                          <a:effectLst/>
                        </a:rPr>
                        <a:t>Contact No.</a:t>
                      </a:r>
                      <a:endParaRPr lang="en-US" sz="1100" b="1" i="0" u="none" strike="noStrike">
                        <a:solidFill>
                          <a:schemeClr val="bg1"/>
                        </a:solidFill>
                        <a:effectLst/>
                        <a:latin typeface="Cambria"/>
                      </a:endParaRPr>
                    </a:p>
                  </a:txBody>
                  <a:tcPr marL="8120" marR="8120" marT="8120" marB="0" anchor="ctr">
                    <a:solidFill>
                      <a:schemeClr val="tx1"/>
                    </a:solidFill>
                  </a:tcPr>
                </a:tc>
                <a:tc>
                  <a:txBody>
                    <a:bodyPr/>
                    <a:lstStyle/>
                    <a:p>
                      <a:pPr algn="ctr" fontAlgn="ctr"/>
                      <a:r>
                        <a:rPr lang="en-US" sz="1100" u="none" strike="noStrike" dirty="0">
                          <a:solidFill>
                            <a:schemeClr val="bg1"/>
                          </a:solidFill>
                          <a:effectLst/>
                        </a:rPr>
                        <a:t>E Mail ID</a:t>
                      </a:r>
                      <a:endParaRPr lang="en-US" sz="1100" b="1" i="0" u="none" strike="noStrike" dirty="0">
                        <a:solidFill>
                          <a:schemeClr val="bg1"/>
                        </a:solidFill>
                        <a:effectLst/>
                        <a:latin typeface="Cambria"/>
                      </a:endParaRPr>
                    </a:p>
                  </a:txBody>
                  <a:tcPr marL="8120" marR="8120" marT="8120" marB="0" anchor="ctr">
                    <a:solidFill>
                      <a:schemeClr val="tx1"/>
                    </a:solidFill>
                  </a:tcPr>
                </a:tc>
              </a:tr>
              <a:tr h="248805">
                <a:tc rowSpan="2">
                  <a:txBody>
                    <a:bodyPr/>
                    <a:lstStyle/>
                    <a:p>
                      <a:pPr algn="ctr" fontAlgn="ctr"/>
                      <a:r>
                        <a:rPr lang="en-US" sz="1100" u="none" strike="noStrike">
                          <a:effectLst/>
                        </a:rPr>
                        <a:t>Punjab</a:t>
                      </a:r>
                      <a:endParaRPr lang="en-US" sz="1100" b="1" i="0" u="none" strike="noStrike">
                        <a:effectLst/>
                        <a:latin typeface="Cambria"/>
                      </a:endParaRPr>
                    </a:p>
                  </a:txBody>
                  <a:tcPr marL="8120" marR="8120" marT="8120" marB="0" anchor="ctr"/>
                </a:tc>
                <a:tc>
                  <a:txBody>
                    <a:bodyPr/>
                    <a:lstStyle/>
                    <a:p>
                      <a:pPr algn="ctr" fontAlgn="ctr"/>
                      <a:r>
                        <a:rPr lang="en-US" sz="1100" u="none" strike="noStrike">
                          <a:effectLst/>
                        </a:rPr>
                        <a:t>Ashok Kumar </a:t>
                      </a:r>
                      <a:endParaRPr lang="en-US" sz="1100" b="0" i="0" u="none" strike="noStrike">
                        <a:effectLst/>
                        <a:latin typeface="Cambria"/>
                      </a:endParaRPr>
                    </a:p>
                  </a:txBody>
                  <a:tcPr marL="8120" marR="8120" marT="8120" marB="0" anchor="ctr"/>
                </a:tc>
                <a:tc>
                  <a:txBody>
                    <a:bodyPr/>
                    <a:lstStyle/>
                    <a:p>
                      <a:pPr algn="ctr" fontAlgn="ctr"/>
                      <a:r>
                        <a:rPr lang="en-US" sz="1100" u="none" strike="noStrike">
                          <a:effectLst/>
                        </a:rPr>
                        <a:t>09465702068</a:t>
                      </a:r>
                      <a:endParaRPr lang="en-US" sz="1100" b="0" i="0" u="none" strike="noStrike">
                        <a:effectLst/>
                        <a:latin typeface="Cambria"/>
                      </a:endParaRPr>
                    </a:p>
                  </a:txBody>
                  <a:tcPr marL="8120" marR="8120" marT="8120" marB="0" anchor="ctr"/>
                </a:tc>
                <a:tc rowSpan="19">
                  <a:txBody>
                    <a:bodyPr/>
                    <a:lstStyle/>
                    <a:p>
                      <a:pPr algn="ctr" fontAlgn="ctr"/>
                      <a:r>
                        <a:rPr lang="en-US" sz="1100" u="none" strike="noStrike" dirty="0" smtClean="0">
                          <a:effectLst/>
                        </a:rPr>
                        <a:t>customercare@teracom.in</a:t>
                      </a:r>
                      <a:endParaRPr lang="en-US" sz="1100" b="1" i="0" u="none" strike="noStrike" dirty="0">
                        <a:solidFill>
                          <a:srgbClr val="F8F8F8"/>
                        </a:solidFill>
                        <a:effectLst/>
                        <a:latin typeface="Cambria"/>
                      </a:endParaRPr>
                    </a:p>
                  </a:txBody>
                  <a:tcPr marL="8120" marR="8120" marT="8120" marB="0" anchor="ctr"/>
                </a:tc>
              </a:tr>
              <a:tr h="263023">
                <a:tc vMerge="1">
                  <a:txBody>
                    <a:bodyPr/>
                    <a:lstStyle/>
                    <a:p>
                      <a:endParaRPr lang="en-US"/>
                    </a:p>
                  </a:txBody>
                  <a:tcPr/>
                </a:tc>
                <a:tc>
                  <a:txBody>
                    <a:bodyPr/>
                    <a:lstStyle/>
                    <a:p>
                      <a:pPr algn="ctr" fontAlgn="ctr"/>
                      <a:r>
                        <a:rPr lang="en-US" sz="1100" u="none" strike="noStrike">
                          <a:effectLst/>
                        </a:rPr>
                        <a:t>Jarnail Singh</a:t>
                      </a:r>
                      <a:endParaRPr lang="en-US" sz="1100" b="0" i="0" u="none" strike="noStrike">
                        <a:effectLst/>
                        <a:latin typeface="Cambria"/>
                      </a:endParaRPr>
                    </a:p>
                  </a:txBody>
                  <a:tcPr marL="8120" marR="8120" marT="8120" marB="0" anchor="ctr"/>
                </a:tc>
                <a:tc>
                  <a:txBody>
                    <a:bodyPr/>
                    <a:lstStyle/>
                    <a:p>
                      <a:pPr algn="ctr" fontAlgn="ctr"/>
                      <a:r>
                        <a:rPr lang="en-US" sz="1100" u="none" strike="noStrike">
                          <a:effectLst/>
                        </a:rPr>
                        <a:t>09211699155</a:t>
                      </a:r>
                      <a:endParaRPr lang="en-US" sz="1100" b="0" i="0" u="none" strike="noStrike">
                        <a:effectLst/>
                        <a:latin typeface="Cambria"/>
                      </a:endParaRPr>
                    </a:p>
                  </a:txBody>
                  <a:tcPr marL="8120" marR="8120" marT="8120" marB="0" anchor="ctr"/>
                </a:tc>
                <a:tc vMerge="1">
                  <a:txBody>
                    <a:bodyPr/>
                    <a:lstStyle/>
                    <a:p>
                      <a:endParaRPr lang="en-US"/>
                    </a:p>
                  </a:txBody>
                  <a:tcPr/>
                </a:tc>
              </a:tr>
              <a:tr h="156392">
                <a:tc rowSpan="7">
                  <a:txBody>
                    <a:bodyPr/>
                    <a:lstStyle/>
                    <a:p>
                      <a:pPr algn="ctr" fontAlgn="ctr"/>
                      <a:r>
                        <a:rPr lang="en-US" sz="1100" u="none" strike="noStrike">
                          <a:effectLst/>
                        </a:rPr>
                        <a:t>U. P. East</a:t>
                      </a:r>
                      <a:endParaRPr lang="en-US" sz="1100" b="1" i="0" u="none" strike="noStrike">
                        <a:effectLst/>
                        <a:latin typeface="Cambria"/>
                      </a:endParaRPr>
                    </a:p>
                  </a:txBody>
                  <a:tcPr marL="8120" marR="8120" marT="8120" marB="0" anchor="ctr"/>
                </a:tc>
                <a:tc>
                  <a:txBody>
                    <a:bodyPr/>
                    <a:lstStyle/>
                    <a:p>
                      <a:pPr algn="ctr" fontAlgn="ctr"/>
                      <a:r>
                        <a:rPr lang="en-US" sz="1100" u="none" strike="noStrike">
                          <a:effectLst/>
                        </a:rPr>
                        <a:t>Naveen Ray</a:t>
                      </a:r>
                      <a:endParaRPr lang="en-US" sz="1100" b="1" i="0" u="none" strike="noStrike">
                        <a:effectLst/>
                        <a:latin typeface="Cambria"/>
                      </a:endParaRPr>
                    </a:p>
                  </a:txBody>
                  <a:tcPr marL="8120" marR="8120" marT="8120" marB="0" anchor="ctr"/>
                </a:tc>
                <a:tc>
                  <a:txBody>
                    <a:bodyPr/>
                    <a:lstStyle/>
                    <a:p>
                      <a:pPr algn="ctr" fontAlgn="ctr"/>
                      <a:r>
                        <a:rPr lang="en-US" sz="1100" u="none" strike="noStrike">
                          <a:effectLst/>
                        </a:rPr>
                        <a:t>09453059065</a:t>
                      </a:r>
                      <a:endParaRPr lang="en-US" sz="1100" b="1" i="0" u="none" strike="noStrike">
                        <a:effectLst/>
                        <a:latin typeface="Cambria"/>
                      </a:endParaRPr>
                    </a:p>
                  </a:txBody>
                  <a:tcPr marL="8120" marR="8120" marT="8120" marB="0" anchor="ctr"/>
                </a:tc>
                <a:tc vMerge="1">
                  <a:txBody>
                    <a:bodyPr/>
                    <a:lstStyle/>
                    <a:p>
                      <a:pPr algn="ctr" fontAlgn="ctr"/>
                      <a:endParaRPr lang="en-US" sz="1100" b="1" i="0" u="none" strike="noStrike" dirty="0">
                        <a:solidFill>
                          <a:srgbClr val="F8F8F8"/>
                        </a:solidFill>
                        <a:effectLst/>
                        <a:latin typeface="Cambria"/>
                      </a:endParaRPr>
                    </a:p>
                  </a:txBody>
                  <a:tcPr marL="8120" marR="8120" marT="8120" marB="0" anchor="ctr"/>
                </a:tc>
              </a:tr>
              <a:tr h="163501">
                <a:tc vMerge="1">
                  <a:txBody>
                    <a:bodyPr/>
                    <a:lstStyle/>
                    <a:p>
                      <a:endParaRPr lang="en-US"/>
                    </a:p>
                  </a:txBody>
                  <a:tcPr/>
                </a:tc>
                <a:tc>
                  <a:txBody>
                    <a:bodyPr/>
                    <a:lstStyle/>
                    <a:p>
                      <a:pPr algn="ctr" fontAlgn="ctr"/>
                      <a:r>
                        <a:rPr lang="en-US" sz="1100" u="none" strike="noStrike">
                          <a:effectLst/>
                        </a:rPr>
                        <a:t>Akhilesh Kr Shukla</a:t>
                      </a:r>
                      <a:endParaRPr lang="en-US" sz="1100" b="0" i="0" u="none" strike="noStrike">
                        <a:effectLst/>
                        <a:latin typeface="Cambria"/>
                      </a:endParaRPr>
                    </a:p>
                  </a:txBody>
                  <a:tcPr marL="8120" marR="8120" marT="8120" marB="0" anchor="ctr"/>
                </a:tc>
                <a:tc>
                  <a:txBody>
                    <a:bodyPr/>
                    <a:lstStyle/>
                    <a:p>
                      <a:pPr algn="ctr" fontAlgn="ctr"/>
                      <a:r>
                        <a:rPr lang="en-US" sz="1100" u="none" strike="noStrike">
                          <a:effectLst/>
                        </a:rPr>
                        <a:t>09415789816</a:t>
                      </a:r>
                      <a:endParaRPr lang="en-US" sz="1100" b="0" i="0" u="none" strike="noStrike">
                        <a:effectLst/>
                        <a:latin typeface="Cambria"/>
                      </a:endParaRPr>
                    </a:p>
                  </a:txBody>
                  <a:tcPr marL="8120" marR="8120" marT="8120" marB="0" anchor="ctr"/>
                </a:tc>
                <a:tc vMerge="1">
                  <a:txBody>
                    <a:bodyPr/>
                    <a:lstStyle/>
                    <a:p>
                      <a:endParaRPr lang="en-US"/>
                    </a:p>
                  </a:txBody>
                  <a:tcPr/>
                </a:tc>
              </a:tr>
              <a:tr h="163501">
                <a:tc vMerge="1">
                  <a:txBody>
                    <a:bodyPr/>
                    <a:lstStyle/>
                    <a:p>
                      <a:endParaRPr lang="en-US"/>
                    </a:p>
                  </a:txBody>
                  <a:tcPr/>
                </a:tc>
                <a:tc>
                  <a:txBody>
                    <a:bodyPr/>
                    <a:lstStyle/>
                    <a:p>
                      <a:pPr algn="ctr" fontAlgn="ctr"/>
                      <a:r>
                        <a:rPr lang="en-US" sz="1100" u="none" strike="noStrike">
                          <a:effectLst/>
                        </a:rPr>
                        <a:t>Devender</a:t>
                      </a:r>
                      <a:endParaRPr lang="en-US" sz="1100" b="0" i="0" u="none" strike="noStrike">
                        <a:effectLst/>
                        <a:latin typeface="Cambria"/>
                      </a:endParaRPr>
                    </a:p>
                  </a:txBody>
                  <a:tcPr marL="8120" marR="8120" marT="8120" marB="0" anchor="ctr"/>
                </a:tc>
                <a:tc>
                  <a:txBody>
                    <a:bodyPr/>
                    <a:lstStyle/>
                    <a:p>
                      <a:pPr algn="ctr" fontAlgn="ctr"/>
                      <a:r>
                        <a:rPr lang="en-US" sz="1100" u="none" strike="noStrike">
                          <a:effectLst/>
                        </a:rPr>
                        <a:t>09455252895</a:t>
                      </a:r>
                      <a:endParaRPr lang="en-US" sz="1100" b="0" i="0" u="none" strike="noStrike">
                        <a:effectLst/>
                        <a:latin typeface="Cambria"/>
                      </a:endParaRPr>
                    </a:p>
                  </a:txBody>
                  <a:tcPr marL="8120" marR="8120" marT="8120" marB="0" anchor="ctr"/>
                </a:tc>
                <a:tc vMerge="1">
                  <a:txBody>
                    <a:bodyPr/>
                    <a:lstStyle/>
                    <a:p>
                      <a:endParaRPr lang="en-US"/>
                    </a:p>
                  </a:txBody>
                  <a:tcPr/>
                </a:tc>
              </a:tr>
              <a:tr h="163501">
                <a:tc vMerge="1">
                  <a:txBody>
                    <a:bodyPr/>
                    <a:lstStyle/>
                    <a:p>
                      <a:endParaRPr lang="en-US"/>
                    </a:p>
                  </a:txBody>
                  <a:tcPr/>
                </a:tc>
                <a:tc>
                  <a:txBody>
                    <a:bodyPr/>
                    <a:lstStyle/>
                    <a:p>
                      <a:pPr algn="ctr" fontAlgn="ctr"/>
                      <a:r>
                        <a:rPr lang="en-US" sz="1100" u="none" strike="noStrike">
                          <a:effectLst/>
                        </a:rPr>
                        <a:t>Arun Kumar Rai</a:t>
                      </a:r>
                      <a:endParaRPr lang="en-US" sz="1100" b="0" i="0" u="none" strike="noStrike">
                        <a:effectLst/>
                        <a:latin typeface="Cambria"/>
                      </a:endParaRPr>
                    </a:p>
                  </a:txBody>
                  <a:tcPr marL="8120" marR="8120" marT="8120" marB="0" anchor="ctr"/>
                </a:tc>
                <a:tc>
                  <a:txBody>
                    <a:bodyPr/>
                    <a:lstStyle/>
                    <a:p>
                      <a:pPr algn="ctr" fontAlgn="ctr"/>
                      <a:r>
                        <a:rPr lang="en-US" sz="1100" u="none" strike="noStrike">
                          <a:effectLst/>
                        </a:rPr>
                        <a:t>09415421823</a:t>
                      </a:r>
                      <a:endParaRPr lang="en-US" sz="1100" b="0" i="0" u="none" strike="noStrike">
                        <a:effectLst/>
                        <a:latin typeface="Cambria"/>
                      </a:endParaRPr>
                    </a:p>
                  </a:txBody>
                  <a:tcPr marL="8120" marR="8120" marT="8120" marB="0" anchor="ctr"/>
                </a:tc>
                <a:tc vMerge="1">
                  <a:txBody>
                    <a:bodyPr/>
                    <a:lstStyle/>
                    <a:p>
                      <a:endParaRPr lang="en-US"/>
                    </a:p>
                  </a:txBody>
                  <a:tcPr/>
                </a:tc>
              </a:tr>
              <a:tr h="163501">
                <a:tc vMerge="1">
                  <a:txBody>
                    <a:bodyPr/>
                    <a:lstStyle/>
                    <a:p>
                      <a:endParaRPr lang="en-US"/>
                    </a:p>
                  </a:txBody>
                  <a:tcPr/>
                </a:tc>
                <a:tc>
                  <a:txBody>
                    <a:bodyPr/>
                    <a:lstStyle/>
                    <a:p>
                      <a:pPr algn="ctr" fontAlgn="ctr"/>
                      <a:r>
                        <a:rPr lang="en-US" sz="1100" u="none" strike="noStrike">
                          <a:effectLst/>
                        </a:rPr>
                        <a:t>Ashwani Niranjan</a:t>
                      </a:r>
                      <a:endParaRPr lang="en-US" sz="1100" b="0" i="0" u="none" strike="noStrike">
                        <a:effectLst/>
                        <a:latin typeface="Cambria"/>
                      </a:endParaRPr>
                    </a:p>
                  </a:txBody>
                  <a:tcPr marL="8120" marR="8120" marT="8120" marB="0" anchor="ctr"/>
                </a:tc>
                <a:tc>
                  <a:txBody>
                    <a:bodyPr/>
                    <a:lstStyle/>
                    <a:p>
                      <a:pPr algn="ctr" fontAlgn="ctr"/>
                      <a:r>
                        <a:rPr lang="en-US" sz="1100" u="none" strike="noStrike">
                          <a:effectLst/>
                        </a:rPr>
                        <a:t>09161355377</a:t>
                      </a:r>
                      <a:endParaRPr lang="en-US" sz="1100" b="0" i="0" u="none" strike="noStrike">
                        <a:effectLst/>
                        <a:latin typeface="Cambria"/>
                      </a:endParaRPr>
                    </a:p>
                  </a:txBody>
                  <a:tcPr marL="8120" marR="8120" marT="8120" marB="0" anchor="ctr"/>
                </a:tc>
                <a:tc vMerge="1">
                  <a:txBody>
                    <a:bodyPr/>
                    <a:lstStyle/>
                    <a:p>
                      <a:endParaRPr lang="en-US"/>
                    </a:p>
                  </a:txBody>
                  <a:tcPr/>
                </a:tc>
              </a:tr>
              <a:tr h="156392">
                <a:tc vMerge="1">
                  <a:txBody>
                    <a:bodyPr/>
                    <a:lstStyle/>
                    <a:p>
                      <a:endParaRPr lang="en-US"/>
                    </a:p>
                  </a:txBody>
                  <a:tcPr/>
                </a:tc>
                <a:tc>
                  <a:txBody>
                    <a:bodyPr/>
                    <a:lstStyle/>
                    <a:p>
                      <a:pPr algn="ctr" fontAlgn="ctr"/>
                      <a:r>
                        <a:rPr lang="en-US" sz="1100" u="none" strike="noStrike">
                          <a:effectLst/>
                        </a:rPr>
                        <a:t>Sanjeev Prajapati</a:t>
                      </a:r>
                      <a:endParaRPr lang="en-US" sz="1100" b="0" i="0" u="none" strike="noStrike">
                        <a:effectLst/>
                        <a:latin typeface="Cambria"/>
                      </a:endParaRPr>
                    </a:p>
                  </a:txBody>
                  <a:tcPr marL="8120" marR="8120" marT="8120" marB="0" anchor="ctr"/>
                </a:tc>
                <a:tc>
                  <a:txBody>
                    <a:bodyPr/>
                    <a:lstStyle/>
                    <a:p>
                      <a:pPr algn="ctr" fontAlgn="ctr"/>
                      <a:r>
                        <a:rPr lang="en-US" sz="1100" u="none" strike="noStrike">
                          <a:effectLst/>
                        </a:rPr>
                        <a:t>09532225110</a:t>
                      </a:r>
                      <a:endParaRPr lang="en-US" sz="1100" b="0" i="0" u="none" strike="noStrike">
                        <a:effectLst/>
                        <a:latin typeface="Cambria"/>
                      </a:endParaRPr>
                    </a:p>
                  </a:txBody>
                  <a:tcPr marL="8120" marR="8120" marT="8120" marB="0" anchor="ctr"/>
                </a:tc>
                <a:tc vMerge="1">
                  <a:txBody>
                    <a:bodyPr/>
                    <a:lstStyle/>
                    <a:p>
                      <a:endParaRPr lang="en-US"/>
                    </a:p>
                  </a:txBody>
                  <a:tcPr/>
                </a:tc>
              </a:tr>
              <a:tr h="156392">
                <a:tc vMerge="1">
                  <a:txBody>
                    <a:bodyPr/>
                    <a:lstStyle/>
                    <a:p>
                      <a:endParaRPr lang="en-US"/>
                    </a:p>
                  </a:txBody>
                  <a:tcPr/>
                </a:tc>
                <a:tc>
                  <a:txBody>
                    <a:bodyPr/>
                    <a:lstStyle/>
                    <a:p>
                      <a:pPr algn="ctr" fontAlgn="ctr"/>
                      <a:r>
                        <a:rPr lang="en-US" sz="1100" u="none" strike="noStrike">
                          <a:effectLst/>
                        </a:rPr>
                        <a:t>Lalit Kumar</a:t>
                      </a:r>
                      <a:endParaRPr lang="en-US" sz="1100" b="0" i="0" u="none" strike="noStrike">
                        <a:effectLst/>
                        <a:latin typeface="Cambria"/>
                      </a:endParaRPr>
                    </a:p>
                  </a:txBody>
                  <a:tcPr marL="8120" marR="8120" marT="8120" marB="0" anchor="ctr"/>
                </a:tc>
                <a:tc>
                  <a:txBody>
                    <a:bodyPr/>
                    <a:lstStyle/>
                    <a:p>
                      <a:pPr algn="ctr" fontAlgn="ctr"/>
                      <a:r>
                        <a:rPr lang="en-US" sz="1100" u="none" strike="noStrike">
                          <a:effectLst/>
                        </a:rPr>
                        <a:t>09794486499</a:t>
                      </a:r>
                      <a:endParaRPr lang="en-US" sz="1100" b="0" i="0" u="none" strike="noStrike">
                        <a:effectLst/>
                        <a:latin typeface="Cambria"/>
                      </a:endParaRPr>
                    </a:p>
                  </a:txBody>
                  <a:tcPr marL="8120" marR="8120" marT="8120" marB="0" anchor="ctr"/>
                </a:tc>
                <a:tc vMerge="1">
                  <a:txBody>
                    <a:bodyPr/>
                    <a:lstStyle/>
                    <a:p>
                      <a:endParaRPr lang="en-US"/>
                    </a:p>
                  </a:txBody>
                  <a:tcPr/>
                </a:tc>
              </a:tr>
              <a:tr h="156392">
                <a:tc rowSpan="3">
                  <a:txBody>
                    <a:bodyPr/>
                    <a:lstStyle/>
                    <a:p>
                      <a:pPr algn="ctr" fontAlgn="ctr"/>
                      <a:r>
                        <a:rPr lang="en-US" sz="1100" u="none" strike="noStrike">
                          <a:effectLst/>
                        </a:rPr>
                        <a:t>U. P. West</a:t>
                      </a:r>
                      <a:endParaRPr lang="en-US" sz="1100" b="1" i="0" u="none" strike="noStrike">
                        <a:effectLst/>
                        <a:latin typeface="Cambria"/>
                      </a:endParaRPr>
                    </a:p>
                  </a:txBody>
                  <a:tcPr marL="8120" marR="8120" marT="8120" marB="0" anchor="ctr"/>
                </a:tc>
                <a:tc>
                  <a:txBody>
                    <a:bodyPr/>
                    <a:lstStyle/>
                    <a:p>
                      <a:pPr algn="ctr" fontAlgn="ctr"/>
                      <a:r>
                        <a:rPr lang="en-US" sz="1100" u="none" strike="noStrike">
                          <a:effectLst/>
                        </a:rPr>
                        <a:t>Sunil Kumar</a:t>
                      </a:r>
                      <a:endParaRPr lang="en-US" sz="1100" b="1" i="0" u="none" strike="noStrike">
                        <a:effectLst/>
                        <a:latin typeface="Cambria"/>
                      </a:endParaRPr>
                    </a:p>
                  </a:txBody>
                  <a:tcPr marL="8120" marR="8120" marT="8120" marB="0" anchor="ctr"/>
                </a:tc>
                <a:tc>
                  <a:txBody>
                    <a:bodyPr/>
                    <a:lstStyle/>
                    <a:p>
                      <a:pPr algn="ctr" fontAlgn="ctr"/>
                      <a:r>
                        <a:rPr lang="en-US" sz="1100" u="none" strike="noStrike">
                          <a:effectLst/>
                        </a:rPr>
                        <a:t>09997037139</a:t>
                      </a:r>
                      <a:endParaRPr lang="en-US" sz="1100" b="1" i="0" u="none" strike="noStrike">
                        <a:effectLst/>
                        <a:latin typeface="Cambria"/>
                      </a:endParaRPr>
                    </a:p>
                  </a:txBody>
                  <a:tcPr marL="8120" marR="8120" marT="8120" marB="0" anchor="ctr"/>
                </a:tc>
                <a:tc vMerge="1">
                  <a:txBody>
                    <a:bodyPr/>
                    <a:lstStyle/>
                    <a:p>
                      <a:pPr algn="ctr" fontAlgn="ctr"/>
                      <a:endParaRPr lang="en-US" sz="1100" b="1" i="0" u="none" strike="noStrike" dirty="0">
                        <a:solidFill>
                          <a:srgbClr val="F8F8F8"/>
                        </a:solidFill>
                        <a:effectLst/>
                        <a:latin typeface="Cambria"/>
                      </a:endParaRPr>
                    </a:p>
                  </a:txBody>
                  <a:tcPr marL="8120" marR="8120" marT="8120" marB="0" anchor="ctr"/>
                </a:tc>
              </a:tr>
              <a:tr h="156392">
                <a:tc vMerge="1">
                  <a:txBody>
                    <a:bodyPr/>
                    <a:lstStyle/>
                    <a:p>
                      <a:endParaRPr lang="en-US"/>
                    </a:p>
                  </a:txBody>
                  <a:tcPr/>
                </a:tc>
                <a:tc>
                  <a:txBody>
                    <a:bodyPr/>
                    <a:lstStyle/>
                    <a:p>
                      <a:pPr algn="ctr" fontAlgn="ctr"/>
                      <a:r>
                        <a:rPr lang="en-US" sz="1100" u="none" strike="noStrike">
                          <a:effectLst/>
                        </a:rPr>
                        <a:t>Jaikant Rana</a:t>
                      </a:r>
                      <a:endParaRPr lang="en-US" sz="1100" b="0" i="0" u="none" strike="noStrike">
                        <a:effectLst/>
                        <a:latin typeface="Cambria"/>
                      </a:endParaRPr>
                    </a:p>
                  </a:txBody>
                  <a:tcPr marL="8120" marR="8120" marT="8120" marB="0" anchor="ctr"/>
                </a:tc>
                <a:tc>
                  <a:txBody>
                    <a:bodyPr/>
                    <a:lstStyle/>
                    <a:p>
                      <a:pPr algn="ctr" fontAlgn="ctr"/>
                      <a:r>
                        <a:rPr lang="en-US" sz="1100" u="none" strike="noStrike">
                          <a:effectLst/>
                        </a:rPr>
                        <a:t>09015742387</a:t>
                      </a:r>
                      <a:endParaRPr lang="en-US" sz="1100" b="0" i="0" u="none" strike="noStrike">
                        <a:effectLst/>
                        <a:latin typeface="Cambria"/>
                      </a:endParaRPr>
                    </a:p>
                  </a:txBody>
                  <a:tcPr marL="8120" marR="8120" marT="8120" marB="0" anchor="ctr"/>
                </a:tc>
                <a:tc vMerge="1">
                  <a:txBody>
                    <a:bodyPr/>
                    <a:lstStyle/>
                    <a:p>
                      <a:endParaRPr lang="en-US"/>
                    </a:p>
                  </a:txBody>
                  <a:tcPr/>
                </a:tc>
              </a:tr>
              <a:tr h="163501">
                <a:tc vMerge="1">
                  <a:txBody>
                    <a:bodyPr/>
                    <a:lstStyle/>
                    <a:p>
                      <a:endParaRPr lang="en-US"/>
                    </a:p>
                  </a:txBody>
                  <a:tcPr/>
                </a:tc>
                <a:tc>
                  <a:txBody>
                    <a:bodyPr/>
                    <a:lstStyle/>
                    <a:p>
                      <a:pPr algn="ctr" fontAlgn="ctr"/>
                      <a:r>
                        <a:rPr lang="en-US" sz="1100" u="none" strike="noStrike">
                          <a:effectLst/>
                        </a:rPr>
                        <a:t>VishwaPrakash</a:t>
                      </a:r>
                      <a:endParaRPr lang="en-US" sz="1100" b="0" i="0" u="none" strike="noStrike">
                        <a:effectLst/>
                        <a:latin typeface="Cambria"/>
                      </a:endParaRPr>
                    </a:p>
                  </a:txBody>
                  <a:tcPr marL="8120" marR="8120" marT="8120" marB="0" anchor="ctr"/>
                </a:tc>
                <a:tc>
                  <a:txBody>
                    <a:bodyPr/>
                    <a:lstStyle/>
                    <a:p>
                      <a:pPr algn="ctr" fontAlgn="ctr"/>
                      <a:r>
                        <a:rPr lang="en-US" sz="1100" u="none" strike="noStrike">
                          <a:effectLst/>
                        </a:rPr>
                        <a:t>08010454998</a:t>
                      </a:r>
                      <a:endParaRPr lang="en-US" sz="1100" b="0" i="0" u="none" strike="noStrike">
                        <a:effectLst/>
                        <a:latin typeface="Cambria"/>
                      </a:endParaRPr>
                    </a:p>
                  </a:txBody>
                  <a:tcPr marL="8120" marR="8120" marT="8120" marB="0" anchor="ctr"/>
                </a:tc>
                <a:tc vMerge="1">
                  <a:txBody>
                    <a:bodyPr/>
                    <a:lstStyle/>
                    <a:p>
                      <a:endParaRPr lang="en-US"/>
                    </a:p>
                  </a:txBody>
                  <a:tcPr/>
                </a:tc>
              </a:tr>
              <a:tr h="280083">
                <a:tc rowSpan="2">
                  <a:txBody>
                    <a:bodyPr/>
                    <a:lstStyle/>
                    <a:p>
                      <a:pPr algn="ctr" fontAlgn="ctr"/>
                      <a:r>
                        <a:rPr lang="en-US" sz="1100" u="none" strike="noStrike">
                          <a:effectLst/>
                        </a:rPr>
                        <a:t>Uttranchal</a:t>
                      </a:r>
                      <a:endParaRPr lang="en-US" sz="1100" b="1" i="0" u="none" strike="noStrike">
                        <a:effectLst/>
                        <a:latin typeface="Cambria"/>
                      </a:endParaRPr>
                    </a:p>
                  </a:txBody>
                  <a:tcPr marL="8120" marR="8120" marT="8120" marB="0" anchor="ctr"/>
                </a:tc>
                <a:tc>
                  <a:txBody>
                    <a:bodyPr/>
                    <a:lstStyle/>
                    <a:p>
                      <a:pPr algn="ctr" fontAlgn="ctr"/>
                      <a:r>
                        <a:rPr lang="en-US" sz="1100" u="none" strike="noStrike">
                          <a:effectLst/>
                        </a:rPr>
                        <a:t>Bhupal singh Bankoti</a:t>
                      </a:r>
                      <a:endParaRPr lang="en-US" sz="1100" b="1" i="0" u="none" strike="noStrike">
                        <a:effectLst/>
                        <a:latin typeface="Cambria"/>
                      </a:endParaRPr>
                    </a:p>
                  </a:txBody>
                  <a:tcPr marL="8120" marR="8120" marT="8120" marB="0" anchor="ctr"/>
                </a:tc>
                <a:tc>
                  <a:txBody>
                    <a:bodyPr/>
                    <a:lstStyle/>
                    <a:p>
                      <a:pPr algn="ctr" fontAlgn="ctr"/>
                      <a:r>
                        <a:rPr lang="en-US" sz="1100" u="none" strike="noStrike">
                          <a:effectLst/>
                        </a:rPr>
                        <a:t>09410532577</a:t>
                      </a:r>
                      <a:endParaRPr lang="en-US" sz="1100" b="1" i="0" u="none" strike="noStrike">
                        <a:effectLst/>
                        <a:latin typeface="Cambria"/>
                      </a:endParaRPr>
                    </a:p>
                  </a:txBody>
                  <a:tcPr marL="8120" marR="8120" marT="8120" marB="0" anchor="ctr"/>
                </a:tc>
                <a:tc vMerge="1">
                  <a:txBody>
                    <a:bodyPr/>
                    <a:lstStyle/>
                    <a:p>
                      <a:pPr algn="ctr" fontAlgn="ctr"/>
                      <a:endParaRPr lang="en-US" sz="1100" b="1" i="0" u="none" strike="noStrike" dirty="0">
                        <a:solidFill>
                          <a:srgbClr val="F8F8F8"/>
                        </a:solidFill>
                        <a:effectLst/>
                        <a:latin typeface="Cambria"/>
                      </a:endParaRPr>
                    </a:p>
                  </a:txBody>
                  <a:tcPr marL="8120" marR="8120" marT="8120" marB="0" anchor="ctr"/>
                </a:tc>
              </a:tr>
              <a:tr h="269014">
                <a:tc vMerge="1">
                  <a:txBody>
                    <a:bodyPr/>
                    <a:lstStyle/>
                    <a:p>
                      <a:endParaRPr lang="en-US"/>
                    </a:p>
                  </a:txBody>
                  <a:tcPr/>
                </a:tc>
                <a:tc>
                  <a:txBody>
                    <a:bodyPr/>
                    <a:lstStyle/>
                    <a:p>
                      <a:pPr algn="ctr" fontAlgn="ctr"/>
                      <a:r>
                        <a:rPr lang="en-US" sz="1100" u="none" strike="noStrike">
                          <a:effectLst/>
                        </a:rPr>
                        <a:t>Vishwadip Panthri</a:t>
                      </a:r>
                      <a:endParaRPr lang="en-US" sz="1100" b="0" i="0" u="none" strike="noStrike">
                        <a:effectLst/>
                        <a:latin typeface="Cambria"/>
                      </a:endParaRPr>
                    </a:p>
                  </a:txBody>
                  <a:tcPr marL="8120" marR="8120" marT="8120" marB="0" anchor="ctr"/>
                </a:tc>
                <a:tc>
                  <a:txBody>
                    <a:bodyPr/>
                    <a:lstStyle/>
                    <a:p>
                      <a:pPr algn="ctr" fontAlgn="ctr"/>
                      <a:r>
                        <a:rPr lang="en-US" sz="1100" u="none" strike="noStrike">
                          <a:effectLst/>
                        </a:rPr>
                        <a:t>09457624118</a:t>
                      </a:r>
                      <a:endParaRPr lang="en-US" sz="1100" b="0" i="0" u="none" strike="noStrike">
                        <a:effectLst/>
                        <a:latin typeface="Cambria"/>
                      </a:endParaRPr>
                    </a:p>
                  </a:txBody>
                  <a:tcPr marL="8120" marR="8120" marT="8120" marB="0" anchor="ctr"/>
                </a:tc>
                <a:tc vMerge="1">
                  <a:txBody>
                    <a:bodyPr/>
                    <a:lstStyle/>
                    <a:p>
                      <a:endParaRPr lang="en-US"/>
                    </a:p>
                  </a:txBody>
                  <a:tcPr/>
                </a:tc>
              </a:tr>
              <a:tr h="149283">
                <a:tc rowSpan="5">
                  <a:txBody>
                    <a:bodyPr/>
                    <a:lstStyle/>
                    <a:p>
                      <a:pPr algn="ctr" fontAlgn="ctr"/>
                      <a:r>
                        <a:rPr lang="en-US" sz="1100" u="none" strike="noStrike">
                          <a:effectLst/>
                        </a:rPr>
                        <a:t>New Delhi</a:t>
                      </a:r>
                      <a:endParaRPr lang="en-US" sz="1100" b="1" i="0" u="none" strike="noStrike">
                        <a:effectLst/>
                        <a:latin typeface="Cambria"/>
                      </a:endParaRPr>
                    </a:p>
                  </a:txBody>
                  <a:tcPr marL="8120" marR="8120" marT="8120" marB="0" anchor="ctr"/>
                </a:tc>
                <a:tc>
                  <a:txBody>
                    <a:bodyPr/>
                    <a:lstStyle/>
                    <a:p>
                      <a:pPr algn="ctr" fontAlgn="b"/>
                      <a:r>
                        <a:rPr lang="en-US" sz="1100" u="none" strike="noStrike">
                          <a:effectLst/>
                        </a:rPr>
                        <a:t>Rajesh Thakur</a:t>
                      </a:r>
                      <a:endParaRPr lang="en-US" sz="1100" b="1" i="0" u="none" strike="noStrike">
                        <a:effectLst/>
                        <a:latin typeface="Cambria"/>
                      </a:endParaRPr>
                    </a:p>
                  </a:txBody>
                  <a:tcPr marL="8120" marR="8120" marT="8120" marB="0" anchor="b"/>
                </a:tc>
                <a:tc>
                  <a:txBody>
                    <a:bodyPr/>
                    <a:lstStyle/>
                    <a:p>
                      <a:pPr algn="ctr" fontAlgn="ctr"/>
                      <a:r>
                        <a:rPr lang="en-US" sz="1100" u="none" strike="noStrike">
                          <a:effectLst/>
                        </a:rPr>
                        <a:t>09868340622</a:t>
                      </a:r>
                      <a:endParaRPr lang="en-US" sz="1100" b="0" i="0" u="none" strike="noStrike">
                        <a:effectLst/>
                        <a:latin typeface="Cambria"/>
                      </a:endParaRPr>
                    </a:p>
                  </a:txBody>
                  <a:tcPr marL="8120" marR="8120" marT="8120" marB="0" anchor="ctr"/>
                </a:tc>
                <a:tc vMerge="1">
                  <a:txBody>
                    <a:bodyPr/>
                    <a:lstStyle/>
                    <a:p>
                      <a:pPr algn="ctr" fontAlgn="ctr"/>
                      <a:endParaRPr lang="en-US" sz="1100" b="1" i="0" u="none" strike="noStrike" dirty="0">
                        <a:solidFill>
                          <a:srgbClr val="F8F8F8"/>
                        </a:solidFill>
                        <a:effectLst/>
                        <a:latin typeface="Cambria"/>
                      </a:endParaRPr>
                    </a:p>
                  </a:txBody>
                  <a:tcPr marL="8120" marR="8120" marT="8120" marB="0" anchor="ctr"/>
                </a:tc>
              </a:tr>
              <a:tr h="149283">
                <a:tc vMerge="1">
                  <a:txBody>
                    <a:bodyPr/>
                    <a:lstStyle/>
                    <a:p>
                      <a:endParaRPr lang="en-US"/>
                    </a:p>
                  </a:txBody>
                  <a:tcPr/>
                </a:tc>
                <a:tc>
                  <a:txBody>
                    <a:bodyPr/>
                    <a:lstStyle/>
                    <a:p>
                      <a:pPr algn="ctr" fontAlgn="b"/>
                      <a:r>
                        <a:rPr lang="en-US" sz="1100" u="none" strike="noStrike">
                          <a:effectLst/>
                        </a:rPr>
                        <a:t>Shivnath Tripathi</a:t>
                      </a:r>
                      <a:endParaRPr lang="en-US" sz="1100" b="0" i="0" u="none" strike="noStrike">
                        <a:effectLst/>
                        <a:latin typeface="Cambria"/>
                      </a:endParaRPr>
                    </a:p>
                  </a:txBody>
                  <a:tcPr marL="8120" marR="8120" marT="8120" marB="0" anchor="b"/>
                </a:tc>
                <a:tc>
                  <a:txBody>
                    <a:bodyPr/>
                    <a:lstStyle/>
                    <a:p>
                      <a:pPr algn="ctr" fontAlgn="ctr"/>
                      <a:r>
                        <a:rPr lang="en-US" sz="1100" u="none" strike="noStrike">
                          <a:effectLst/>
                        </a:rPr>
                        <a:t>09350414484</a:t>
                      </a:r>
                      <a:endParaRPr lang="en-US" sz="1100" b="0" i="0" u="none" strike="noStrike">
                        <a:effectLst/>
                        <a:latin typeface="Cambria"/>
                      </a:endParaRPr>
                    </a:p>
                  </a:txBody>
                  <a:tcPr marL="8120" marR="8120" marT="8120" marB="0" anchor="ctr"/>
                </a:tc>
                <a:tc vMerge="1">
                  <a:txBody>
                    <a:bodyPr/>
                    <a:lstStyle/>
                    <a:p>
                      <a:endParaRPr lang="en-US"/>
                    </a:p>
                  </a:txBody>
                  <a:tcPr/>
                </a:tc>
              </a:tr>
              <a:tr h="156392">
                <a:tc vMerge="1">
                  <a:txBody>
                    <a:bodyPr/>
                    <a:lstStyle/>
                    <a:p>
                      <a:endParaRPr lang="en-US"/>
                    </a:p>
                  </a:txBody>
                  <a:tcPr/>
                </a:tc>
                <a:tc>
                  <a:txBody>
                    <a:bodyPr/>
                    <a:lstStyle/>
                    <a:p>
                      <a:pPr algn="ctr" fontAlgn="b"/>
                      <a:r>
                        <a:rPr lang="en-US" sz="1100" u="none" strike="noStrike">
                          <a:effectLst/>
                        </a:rPr>
                        <a:t>Hari Prakash</a:t>
                      </a:r>
                      <a:endParaRPr lang="en-US" sz="1100" b="0" i="0" u="none" strike="noStrike">
                        <a:effectLst/>
                        <a:latin typeface="Cambria"/>
                      </a:endParaRPr>
                    </a:p>
                  </a:txBody>
                  <a:tcPr marL="8120" marR="8120" marT="8120" marB="0" anchor="b"/>
                </a:tc>
                <a:tc>
                  <a:txBody>
                    <a:bodyPr/>
                    <a:lstStyle/>
                    <a:p>
                      <a:pPr algn="ctr" fontAlgn="ctr"/>
                      <a:r>
                        <a:rPr lang="en-US" sz="1100" u="none" strike="noStrike">
                          <a:effectLst/>
                        </a:rPr>
                        <a:t>09868721915</a:t>
                      </a:r>
                      <a:endParaRPr lang="en-US" sz="1100" b="0" i="0" u="none" strike="noStrike">
                        <a:effectLst/>
                        <a:latin typeface="Cambria"/>
                      </a:endParaRPr>
                    </a:p>
                  </a:txBody>
                  <a:tcPr marL="8120" marR="8120" marT="8120" marB="0" anchor="ctr"/>
                </a:tc>
                <a:tc vMerge="1">
                  <a:txBody>
                    <a:bodyPr/>
                    <a:lstStyle/>
                    <a:p>
                      <a:endParaRPr lang="en-US"/>
                    </a:p>
                  </a:txBody>
                  <a:tcPr/>
                </a:tc>
              </a:tr>
              <a:tr h="156392">
                <a:tc vMerge="1">
                  <a:txBody>
                    <a:bodyPr/>
                    <a:lstStyle/>
                    <a:p>
                      <a:endParaRPr lang="en-US"/>
                    </a:p>
                  </a:txBody>
                  <a:tcPr/>
                </a:tc>
                <a:tc>
                  <a:txBody>
                    <a:bodyPr/>
                    <a:lstStyle/>
                    <a:p>
                      <a:pPr algn="ctr" fontAlgn="b"/>
                      <a:r>
                        <a:rPr lang="en-US" sz="1100" u="none" strike="noStrike">
                          <a:effectLst/>
                        </a:rPr>
                        <a:t>Prem Narayan</a:t>
                      </a:r>
                      <a:endParaRPr lang="en-US" sz="1100" b="0" i="0" u="none" strike="noStrike">
                        <a:effectLst/>
                        <a:latin typeface="Cambria"/>
                      </a:endParaRPr>
                    </a:p>
                  </a:txBody>
                  <a:tcPr marL="8120" marR="8120" marT="8120" marB="0" anchor="b"/>
                </a:tc>
                <a:tc>
                  <a:txBody>
                    <a:bodyPr/>
                    <a:lstStyle/>
                    <a:p>
                      <a:pPr algn="ctr" fontAlgn="ctr"/>
                      <a:r>
                        <a:rPr lang="en-US" sz="1100" u="none" strike="noStrike">
                          <a:effectLst/>
                        </a:rPr>
                        <a:t>09910114944</a:t>
                      </a:r>
                      <a:endParaRPr lang="en-US" sz="1100" b="0" i="0" u="none" strike="noStrike">
                        <a:effectLst/>
                        <a:latin typeface="Cambria"/>
                      </a:endParaRPr>
                    </a:p>
                  </a:txBody>
                  <a:tcPr marL="8120" marR="8120" marT="8120" marB="0" anchor="ctr"/>
                </a:tc>
                <a:tc vMerge="1">
                  <a:txBody>
                    <a:bodyPr/>
                    <a:lstStyle/>
                    <a:p>
                      <a:endParaRPr lang="en-US"/>
                    </a:p>
                  </a:txBody>
                  <a:tcPr/>
                </a:tc>
              </a:tr>
              <a:tr h="156392">
                <a:tc vMerge="1">
                  <a:txBody>
                    <a:bodyPr/>
                    <a:lstStyle/>
                    <a:p>
                      <a:endParaRPr lang="en-US"/>
                    </a:p>
                  </a:txBody>
                  <a:tcPr/>
                </a:tc>
                <a:tc>
                  <a:txBody>
                    <a:bodyPr/>
                    <a:lstStyle/>
                    <a:p>
                      <a:pPr algn="ctr" fontAlgn="b"/>
                      <a:r>
                        <a:rPr lang="en-US" sz="1100" u="none" strike="noStrike">
                          <a:effectLst/>
                        </a:rPr>
                        <a:t>Ashok</a:t>
                      </a:r>
                      <a:endParaRPr lang="en-US" sz="1100" b="0" i="0" u="none" strike="noStrike">
                        <a:effectLst/>
                        <a:latin typeface="Cambria"/>
                      </a:endParaRPr>
                    </a:p>
                  </a:txBody>
                  <a:tcPr marL="8120" marR="8120" marT="8120" marB="0" anchor="b"/>
                </a:tc>
                <a:tc>
                  <a:txBody>
                    <a:bodyPr/>
                    <a:lstStyle/>
                    <a:p>
                      <a:pPr algn="ctr" fontAlgn="ctr"/>
                      <a:r>
                        <a:rPr lang="en-US" sz="1100" u="none" strike="noStrike" dirty="0">
                          <a:effectLst/>
                        </a:rPr>
                        <a:t>07206466152</a:t>
                      </a:r>
                      <a:endParaRPr lang="en-US" sz="1100" b="0" i="0" u="none" strike="noStrike" dirty="0">
                        <a:effectLst/>
                        <a:latin typeface="Cambria"/>
                      </a:endParaRPr>
                    </a:p>
                  </a:txBody>
                  <a:tcPr marL="8120" marR="8120" marT="8120" marB="0" anchor="ctr"/>
                </a:tc>
                <a:tc vMerge="1">
                  <a:txBody>
                    <a:bodyPr/>
                    <a:lstStyle/>
                    <a:p>
                      <a:endParaRPr lang="en-US"/>
                    </a:p>
                  </a:txBody>
                  <a:tcPr/>
                </a:tc>
              </a:tr>
            </a:tbl>
          </a:graphicData>
        </a:graphic>
      </p:graphicFrame>
    </p:spTree>
    <p:extLst>
      <p:ext uri="{BB962C8B-B14F-4D97-AF65-F5344CB8AC3E}">
        <p14:creationId xmlns:p14="http://schemas.microsoft.com/office/powerpoint/2010/main" val="3350714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Thanks</a:t>
            </a:r>
            <a:endParaRPr lang="en-US" dirty="0"/>
          </a:p>
        </p:txBody>
      </p:sp>
      <p:sp>
        <p:nvSpPr>
          <p:cNvPr id="4" name="Subtitle 3"/>
          <p:cNvSpPr>
            <a:spLocks noGrp="1"/>
          </p:cNvSpPr>
          <p:nvPr>
            <p:ph type="subTitle" idx="1"/>
          </p:nvPr>
        </p:nvSpPr>
        <p:spPr/>
        <p:txBody>
          <a:bodyPr/>
          <a:lstStyle/>
          <a:p>
            <a:pPr marL="342900" indent="-342900">
              <a:spcBef>
                <a:spcPct val="20000"/>
              </a:spcBef>
            </a:pPr>
            <a:r>
              <a:rPr lang="en-US" altLang="zh-CN" b="1" dirty="0" smtClean="0">
                <a:latin typeface="华文细黑" pitchFamily="2" charset="-122"/>
                <a:ea typeface="华文细黑" pitchFamily="2" charset="-122"/>
              </a:rPr>
              <a:t>Teracom Limited</a:t>
            </a:r>
            <a:endParaRPr lang="en-US" altLang="zh-CN" b="1" dirty="0">
              <a:latin typeface="华文细黑" pitchFamily="2" charset="-122"/>
              <a:ea typeface="华文细黑" pitchFamily="2" charset="-122"/>
            </a:endParaRPr>
          </a:p>
          <a:p>
            <a:pPr marL="342900" indent="-342900">
              <a:spcBef>
                <a:spcPct val="20000"/>
              </a:spcBef>
            </a:pPr>
            <a:endParaRPr lang="en-US" altLang="zh-CN" b="1" dirty="0">
              <a:latin typeface="华文细黑" pitchFamily="2" charset="-122"/>
              <a:ea typeface="华文细黑" pitchFamily="2" charset="-122"/>
            </a:endParaRPr>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263917"/>
            <a:ext cx="3733800" cy="2311008"/>
          </a:xfrm>
          <a:prstGeom prst="rect">
            <a:avLst/>
          </a:prstGeom>
        </p:spPr>
      </p:pic>
    </p:spTree>
    <p:extLst>
      <p:ext uri="{BB962C8B-B14F-4D97-AF65-F5344CB8AC3E}">
        <p14:creationId xmlns:p14="http://schemas.microsoft.com/office/powerpoint/2010/main" val="27395098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t>Installation &amp; Uninstallation</a:t>
            </a:r>
            <a:endParaRPr lang="en-US" sz="3200" dirty="0"/>
          </a:p>
        </p:txBody>
      </p:sp>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1196" t="32322" r="31413" b="31871"/>
          <a:stretch/>
        </p:blipFill>
        <p:spPr bwMode="auto">
          <a:xfrm>
            <a:off x="781878" y="1879599"/>
            <a:ext cx="4386470" cy="1592471"/>
          </a:xfrm>
          <a:prstGeom prst="round2DiagRect">
            <a:avLst>
              <a:gd name="adj1" fmla="val 16667"/>
              <a:gd name="adj2" fmla="val 0"/>
            </a:avLst>
          </a:prstGeom>
          <a:ln w="38100" cap="sq">
            <a:solidFill>
              <a:schemeClr val="bg2">
                <a:lumMod val="20000"/>
                <a:lumOff val="8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14" t="18957" r="3153" b="6476"/>
          <a:stretch/>
        </p:blipFill>
        <p:spPr bwMode="auto">
          <a:xfrm>
            <a:off x="3429000" y="4405963"/>
            <a:ext cx="4965701" cy="1664638"/>
          </a:xfrm>
          <a:prstGeom prst="round2DiagRect">
            <a:avLst>
              <a:gd name="adj1" fmla="val 16667"/>
              <a:gd name="adj2" fmla="val 0"/>
            </a:avLst>
          </a:prstGeom>
          <a:ln w="9525">
            <a:solidFill>
              <a:schemeClr val="bg2">
                <a:lumMod val="20000"/>
                <a:lumOff val="8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73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Connect Buttons</a:t>
            </a:r>
            <a:endParaRPr lang="en-US" sz="3600" dirty="0"/>
          </a:p>
        </p:txBody>
      </p:sp>
      <p:pic>
        <p:nvPicPr>
          <p:cNvPr id="9219" name="Picture 3" descr="K:\Connect.jpg"/>
          <p:cNvPicPr>
            <a:picLocks noChangeAspect="1" noChangeArrowheads="1"/>
          </p:cNvPicPr>
          <p:nvPr/>
        </p:nvPicPr>
        <p:blipFill rotWithShape="1">
          <a:blip r:embed="rId2">
            <a:extLst>
              <a:ext uri="{28A0092B-C50C-407E-A947-70E740481C1C}">
                <a14:useLocalDpi xmlns:a14="http://schemas.microsoft.com/office/drawing/2010/main" val="0"/>
              </a:ext>
            </a:extLst>
          </a:blip>
          <a:srcRect l="1340"/>
          <a:stretch/>
        </p:blipFill>
        <p:spPr bwMode="auto">
          <a:xfrm>
            <a:off x="609600" y="1600200"/>
            <a:ext cx="6096000" cy="4273752"/>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6380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t>Disconnect Button</a:t>
            </a:r>
            <a:endParaRPr lang="en-US" sz="3200" dirty="0"/>
          </a:p>
        </p:txBody>
      </p:sp>
      <p:pic>
        <p:nvPicPr>
          <p:cNvPr id="4" name="Picture 2" descr="K:\Disconnect.jpg"/>
          <p:cNvPicPr>
            <a:picLocks noChangeAspect="1" noChangeArrowheads="1"/>
          </p:cNvPicPr>
          <p:nvPr/>
        </p:nvPicPr>
        <p:blipFill rotWithShape="1">
          <a:blip r:embed="rId2">
            <a:extLst>
              <a:ext uri="{28A0092B-C50C-407E-A947-70E740481C1C}">
                <a14:useLocalDpi xmlns:a14="http://schemas.microsoft.com/office/drawing/2010/main" val="0"/>
              </a:ext>
            </a:extLst>
          </a:blip>
          <a:srcRect l="1340"/>
          <a:stretch/>
        </p:blipFill>
        <p:spPr bwMode="auto">
          <a:xfrm>
            <a:off x="609600" y="1600200"/>
            <a:ext cx="5791200" cy="4098367"/>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11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945" t="21593" r="7096" b="23263"/>
          <a:stretch/>
        </p:blipFill>
        <p:spPr bwMode="auto">
          <a:xfrm>
            <a:off x="615069" y="1905000"/>
            <a:ext cx="7919331" cy="3200400"/>
          </a:xfrm>
          <a:prstGeom prst="round2DiagRect">
            <a:avLst>
              <a:gd name="adj1" fmla="val 16667"/>
              <a:gd name="adj2" fmla="val 0"/>
            </a:avLst>
          </a:prstGeom>
          <a:ln w="38100" cap="sq">
            <a:solidFill>
              <a:schemeClr val="bg2">
                <a:lumMod val="20000"/>
                <a:lumOff val="80000"/>
              </a:schemeClr>
            </a:solidFill>
            <a:miter lim="800000"/>
          </a:ln>
          <a:effectLst>
            <a:outerShdw blurRad="254000" algn="tl" rotWithShape="0">
              <a:srgbClr val="000000">
                <a:alpha val="43000"/>
              </a:srgbClr>
            </a:outerShdw>
          </a:effectLst>
          <a:extLst/>
        </p:spPr>
      </p:pic>
      <p:sp>
        <p:nvSpPr>
          <p:cNvPr id="5" name="Title 1"/>
          <p:cNvSpPr>
            <a:spLocks noGrp="1"/>
          </p:cNvSpPr>
          <p:nvPr>
            <p:ph type="title"/>
          </p:nvPr>
        </p:nvSpPr>
        <p:spPr>
          <a:xfrm>
            <a:off x="457200" y="253536"/>
            <a:ext cx="8229600" cy="1143000"/>
          </a:xfrm>
        </p:spPr>
        <p:txBody>
          <a:bodyPr>
            <a:normAutofit/>
          </a:bodyPr>
          <a:lstStyle/>
          <a:p>
            <a:pPr algn="l"/>
            <a:r>
              <a:rPr lang="en-US" sz="3200" dirty="0" smtClean="0"/>
              <a:t>Support of 16 GB Memory Card</a:t>
            </a:r>
            <a:endParaRPr lang="en-US" sz="3200" dirty="0"/>
          </a:p>
        </p:txBody>
      </p:sp>
    </p:spTree>
    <p:extLst>
      <p:ext uri="{BB962C8B-B14F-4D97-AF65-F5344CB8AC3E}">
        <p14:creationId xmlns:p14="http://schemas.microsoft.com/office/powerpoint/2010/main" val="19488110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119" t="6094" r="27697" b="38286"/>
          <a:stretch/>
        </p:blipFill>
        <p:spPr bwMode="auto">
          <a:xfrm>
            <a:off x="685800" y="1676400"/>
            <a:ext cx="5660335" cy="4002991"/>
          </a:xfrm>
          <a:prstGeom prst="round2DiagRect">
            <a:avLst>
              <a:gd name="adj1" fmla="val 16667"/>
              <a:gd name="adj2" fmla="val 0"/>
            </a:avLst>
          </a:prstGeom>
          <a:ln w="38100">
            <a:solidFill>
              <a:schemeClr val="bg2">
                <a:lumMod val="20000"/>
                <a:lumOff val="8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304800"/>
            <a:ext cx="8229600" cy="1143000"/>
          </a:xfrm>
        </p:spPr>
        <p:txBody>
          <a:bodyPr>
            <a:normAutofit/>
          </a:bodyPr>
          <a:lstStyle/>
          <a:p>
            <a:pPr algn="l"/>
            <a:r>
              <a:rPr lang="en-US" sz="3200" dirty="0"/>
              <a:t>Support For Voice Functionality – Making Outgoing Call</a:t>
            </a:r>
          </a:p>
        </p:txBody>
      </p:sp>
    </p:spTree>
    <p:extLst>
      <p:ext uri="{BB962C8B-B14F-4D97-AF65-F5344CB8AC3E}">
        <p14:creationId xmlns:p14="http://schemas.microsoft.com/office/powerpoint/2010/main" val="11845553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Office">
      <a:dk1>
        <a:sysClr val="windowText" lastClr="000000"/>
      </a:dk1>
      <a:lt1>
        <a:sysClr val="window" lastClr="C7EDCC"/>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1079</TotalTime>
  <Words>1695</Words>
  <Application>Microsoft Office PowerPoint</Application>
  <PresentationFormat>On-screen Show (4:3)</PresentationFormat>
  <Paragraphs>402</Paragraphs>
  <Slides>48</Slides>
  <Notes>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Foundry</vt:lpstr>
      <vt:lpstr>Presentation on 3G Data Card - TSEC</vt:lpstr>
      <vt:lpstr>Description of functions/ features as per new tender </vt:lpstr>
      <vt:lpstr>Frequency Bands Supported</vt:lpstr>
      <vt:lpstr>Over view of GUI and Data Card</vt:lpstr>
      <vt:lpstr>Installation &amp; Uninstallation</vt:lpstr>
      <vt:lpstr>Connect Buttons</vt:lpstr>
      <vt:lpstr>Disconnect Button</vt:lpstr>
      <vt:lpstr>Support of 16 GB Memory Card</vt:lpstr>
      <vt:lpstr>Support For Voice Functionality – Making Outgoing Call</vt:lpstr>
      <vt:lpstr>Support for SMS Functionality – Making Outgoing SMS</vt:lpstr>
      <vt:lpstr>Support for Data Functionality – Browsing Internet</vt:lpstr>
      <vt:lpstr>Support of security features</vt:lpstr>
      <vt:lpstr>Working in Roaming Partner’s Network (MTNL Delhi) </vt:lpstr>
      <vt:lpstr>Support of Cell Broadcast Service (CBS)</vt:lpstr>
      <vt:lpstr>Support of USSD Services: *123# Function </vt:lpstr>
      <vt:lpstr>Support of USSD Services: *112# Function </vt:lpstr>
      <vt:lpstr>Capacity to Store 500 Contact nos. in Data Card</vt:lpstr>
      <vt:lpstr>Support of own number feature</vt:lpstr>
      <vt:lpstr>SMS of 160 Characters – Storage of 250 nos</vt:lpstr>
      <vt:lpstr>Network Selection Mode – Auto Select</vt:lpstr>
      <vt:lpstr>Network Selection Mode – Manual Select</vt:lpstr>
      <vt:lpstr>Call Control – Call Forward</vt:lpstr>
      <vt:lpstr>Call Control – Bar All Outgoing Calls</vt:lpstr>
      <vt:lpstr>Max speed observed in 3.6 Mbps Data Card: 3.08 Mbps</vt:lpstr>
      <vt:lpstr>Max speed observed in 7.2 Mbps Data Card: 5.52 Mbps</vt:lpstr>
      <vt:lpstr>Support of Device functionality with Multi-Vendor Data Cards</vt:lpstr>
      <vt:lpstr>Support of Device functionality with Multi-Vendor Laptops</vt:lpstr>
      <vt:lpstr>Support of Device functionality with Multi-Vendor PC</vt:lpstr>
      <vt:lpstr>Support of Device functionality with Multi-Vendor Laptop/PC</vt:lpstr>
      <vt:lpstr>Support of Device functionality with Multi-Vendor Laptop/PC</vt:lpstr>
      <vt:lpstr>Support of Device functionality with Multi-Vendor Laptop/PC</vt:lpstr>
      <vt:lpstr>Support of International Roaming Facility</vt:lpstr>
      <vt:lpstr>Support of International Roaming Facility</vt:lpstr>
      <vt:lpstr>Support of International Roaming Facility</vt:lpstr>
      <vt:lpstr>OS Supported by Data Card</vt:lpstr>
      <vt:lpstr>Technical Status of Data Card </vt:lpstr>
      <vt:lpstr>Technical Status of Data Card</vt:lpstr>
      <vt:lpstr>Technical Status of Data Card</vt:lpstr>
      <vt:lpstr>Technical Status of Data Card</vt:lpstr>
      <vt:lpstr>Technical Status of Data Card</vt:lpstr>
      <vt:lpstr>Technical Status of Data Card</vt:lpstr>
      <vt:lpstr>List of our Technical Engineers across the country </vt:lpstr>
      <vt:lpstr>List of our Technical Engineers</vt:lpstr>
      <vt:lpstr>List of our Technical Engineers</vt:lpstr>
      <vt:lpstr>List of our Technical Engineers</vt:lpstr>
      <vt:lpstr>List of our Technical Engineers</vt:lpstr>
      <vt:lpstr>List of our Technical Engineers</vt:lpstr>
      <vt:lpstr>Thanks</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Pankaj</dc:creator>
  <cp:lastModifiedBy>Pankaj</cp:lastModifiedBy>
  <cp:revision>74</cp:revision>
  <dcterms:created xsi:type="dcterms:W3CDTF">2011-09-07T08:22:45Z</dcterms:created>
  <dcterms:modified xsi:type="dcterms:W3CDTF">2011-09-15T07:38:06Z</dcterms:modified>
</cp:coreProperties>
</file>